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387" r:id="rId5"/>
    <p:sldId id="378" r:id="rId6"/>
    <p:sldId id="381" r:id="rId7"/>
    <p:sldId id="380" r:id="rId8"/>
    <p:sldId id="385" r:id="rId9"/>
    <p:sldId id="311" r:id="rId10"/>
    <p:sldId id="323" r:id="rId11"/>
    <p:sldId id="321" r:id="rId12"/>
    <p:sldId id="390" r:id="rId13"/>
    <p:sldId id="335" r:id="rId14"/>
    <p:sldId id="374" r:id="rId15"/>
    <p:sldId id="334" r:id="rId16"/>
    <p:sldId id="383" r:id="rId17"/>
    <p:sldId id="354" r:id="rId18"/>
    <p:sldId id="386" r:id="rId19"/>
    <p:sldId id="375" r:id="rId20"/>
    <p:sldId id="397" r:id="rId21"/>
    <p:sldId id="389" r:id="rId22"/>
    <p:sldId id="373" r:id="rId23"/>
    <p:sldId id="376" r:id="rId24"/>
    <p:sldId id="332" r:id="rId25"/>
    <p:sldId id="384" r:id="rId26"/>
    <p:sldId id="382" r:id="rId27"/>
    <p:sldId id="391" r:id="rId28"/>
  </p:sldIdLst>
  <p:sldSz cx="24384000" cy="13716000"/>
  <p:notesSz cx="6724650" cy="97742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50"/>
    <a:srgbClr val="004D44"/>
    <a:srgbClr val="A39161"/>
    <a:srgbClr val="5E5E5E"/>
    <a:srgbClr val="B3B6A7"/>
    <a:srgbClr val="A79563"/>
    <a:srgbClr val="005A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9F456A-9FE6-400E-8F7F-0A5C6869F892}" v="25" dt="2026-03-16T15:54:22.515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883" y="8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0410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90410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E7EB542B-0C3F-884C-A453-F60046BBBBE8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83831"/>
            <a:ext cx="2914015" cy="490409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9079" y="9283831"/>
            <a:ext cx="2914015" cy="490409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D11752D7-37D8-FD47-A307-243E37317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08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/>
          </p:nvPr>
        </p:nvSpPr>
        <p:spPr>
          <a:xfrm>
            <a:off x="104775" y="733425"/>
            <a:ext cx="6515100" cy="3665538"/>
          </a:xfrm>
          <a:prstGeom prst="rect">
            <a:avLst/>
          </a:prstGeom>
        </p:spPr>
        <p:txBody>
          <a:bodyPr lIns="90279" tIns="45139" rIns="90279" bIns="45139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body" sz="quarter" idx="1"/>
          </p:nvPr>
        </p:nvSpPr>
        <p:spPr>
          <a:xfrm>
            <a:off x="896621" y="4642763"/>
            <a:ext cx="4931410" cy="4398407"/>
          </a:xfrm>
          <a:prstGeom prst="rect">
            <a:avLst/>
          </a:prstGeom>
        </p:spPr>
        <p:txBody>
          <a:bodyPr lIns="90279" tIns="45139" rIns="90279" bIns="4513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title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3708970" y="3814011"/>
            <a:ext cx="18897030" cy="523914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16000" b="0" i="0" cap="none" spc="-272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708970" y="9482323"/>
            <a:ext cx="18897030" cy="3006800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buClr>
                <a:srgbClr val="A39161"/>
              </a:buClr>
              <a:defRPr sz="3200" b="0" i="0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1pPr>
            <a:lvl2pPr indent="0" algn="l">
              <a:lnSpc>
                <a:spcPct val="120000"/>
              </a:lnSpc>
              <a:buClr>
                <a:srgbClr val="A39161"/>
              </a:buClr>
              <a:defRPr sz="3200" b="0" spc="0">
                <a:solidFill>
                  <a:srgbClr val="A39161"/>
                </a:solidFill>
                <a:latin typeface="+mn-lt"/>
                <a:ea typeface="Calibri" charset="0"/>
                <a:cs typeface="Calibri" charset="0"/>
                <a:sym typeface="Georgia"/>
              </a:defRPr>
            </a:lvl2pPr>
            <a:lvl3pPr algn="l">
              <a:lnSpc>
                <a:spcPct val="120000"/>
              </a:lnSpc>
              <a:buClr>
                <a:srgbClr val="A39161"/>
              </a:buClr>
              <a:defRPr sz="24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3pPr>
            <a:lvl4pPr algn="l">
              <a:lnSpc>
                <a:spcPct val="120000"/>
              </a:lnSpc>
              <a:buClr>
                <a:srgbClr val="A39161"/>
              </a:buClr>
              <a:defRPr sz="2400" spc="0">
                <a:solidFill>
                  <a:srgbClr val="A39161"/>
                </a:solidFill>
                <a:latin typeface="+mn-lt"/>
                <a:ea typeface="Georgia"/>
                <a:cs typeface="Georgia"/>
                <a:sym typeface="Georgia"/>
              </a:defRPr>
            </a:lvl4pPr>
            <a:lvl5pPr algn="l">
              <a:lnSpc>
                <a:spcPct val="120000"/>
              </a:lnSpc>
              <a:buClr>
                <a:srgbClr val="A39161"/>
              </a:buClr>
              <a:defRPr sz="24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30" y="1062788"/>
            <a:ext cx="8562452" cy="309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82500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lank –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82373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176536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-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5849708" y="4006515"/>
            <a:ext cx="16773590" cy="814538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80000"/>
              </a:lnSpc>
              <a:defRPr sz="18000" b="0" i="0" cap="none" spc="-300">
                <a:solidFill>
                  <a:srgbClr val="FFFFFF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23850" y="1608755"/>
            <a:ext cx="15208950" cy="748365"/>
          </a:xfrm>
          <a:prstGeom prst="rect">
            <a:avLst/>
          </a:prstGeom>
        </p:spPr>
        <p:txBody>
          <a:bodyPr/>
          <a:lstStyle>
            <a:lvl1pPr algn="l">
              <a:defRPr sz="2800" b="0" i="0" spc="-10" baseline="0">
                <a:solidFill>
                  <a:schemeClr val="bg1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pPr marL="0" marR="0" lvl="0" indent="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Running 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155700" y="2706371"/>
            <a:ext cx="3708400" cy="9140724"/>
          </a:xfrm>
          <a:prstGeom prst="rect">
            <a:avLst/>
          </a:prstGeom>
        </p:spPr>
        <p:txBody>
          <a:bodyPr anchor="t"/>
          <a:lstStyle>
            <a:lvl1pPr>
              <a:defRPr sz="41000">
                <a:solidFill>
                  <a:srgbClr val="A39161"/>
                </a:solidFill>
                <a:latin typeface="+mn-lt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Rialtas na hÉireann | Government of Ireland"/>
          <p:cNvSpPr txBox="1"/>
          <p:nvPr userDrawn="1"/>
        </p:nvSpPr>
        <p:spPr>
          <a:xfrm>
            <a:off x="5923850" y="12611805"/>
            <a:ext cx="10228762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r>
              <a:rPr lang="en-GB" b="1">
                <a:solidFill>
                  <a:schemeClr val="bg1">
                    <a:alpha val="45000"/>
                  </a:schemeClr>
                </a:solidFill>
                <a:latin typeface="+mn-lt"/>
              </a:rPr>
              <a:t>An </a:t>
            </a:r>
            <a:r>
              <a:rPr lang="en-GB" b="1" err="1">
                <a:solidFill>
                  <a:schemeClr val="bg1">
                    <a:alpha val="45000"/>
                  </a:schemeClr>
                </a:solidFill>
                <a:latin typeface="+mn-lt"/>
              </a:rPr>
              <a:t>Roinn</a:t>
            </a:r>
            <a:r>
              <a:rPr lang="en-GB" b="1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GB" b="1" err="1">
                <a:solidFill>
                  <a:schemeClr val="bg1">
                    <a:alpha val="45000"/>
                  </a:schemeClr>
                </a:solidFill>
                <a:latin typeface="+mn-lt"/>
              </a:rPr>
              <a:t>Forbartha</a:t>
            </a:r>
            <a:r>
              <a:rPr lang="en-GB" b="1" baseline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GB" b="1" err="1">
                <a:solidFill>
                  <a:schemeClr val="bg1">
                    <a:alpha val="45000"/>
                  </a:schemeClr>
                </a:solidFill>
                <a:latin typeface="+mn-lt"/>
              </a:rPr>
              <a:t>Tuaithe</a:t>
            </a:r>
            <a:r>
              <a:rPr lang="en-GB" b="1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GB" b="1" err="1">
                <a:solidFill>
                  <a:schemeClr val="bg1">
                    <a:alpha val="45000"/>
                  </a:schemeClr>
                </a:solidFill>
                <a:latin typeface="+mn-lt"/>
              </a:rPr>
              <a:t>agus</a:t>
            </a:r>
            <a:r>
              <a:rPr lang="en-GB" b="1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GB" b="1" err="1">
                <a:solidFill>
                  <a:schemeClr val="bg1">
                    <a:alpha val="45000"/>
                  </a:schemeClr>
                </a:solidFill>
                <a:latin typeface="+mn-lt"/>
              </a:rPr>
              <a:t>Pobail</a:t>
            </a:r>
            <a:r>
              <a:rPr lang="en-GB" b="1" baseline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GB">
                <a:solidFill>
                  <a:schemeClr val="bg1">
                    <a:alpha val="45000"/>
                  </a:schemeClr>
                </a:solidFill>
                <a:latin typeface="+mn-lt"/>
              </a:rPr>
              <a:t>|</a:t>
            </a:r>
            <a:r>
              <a:rPr lang="en-GB" baseline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GB">
                <a:solidFill>
                  <a:schemeClr val="bg1">
                    <a:alpha val="45000"/>
                  </a:schemeClr>
                </a:solidFill>
                <a:latin typeface="+mn-lt"/>
              </a:rPr>
              <a:t>Department of Rural and</a:t>
            </a:r>
            <a:r>
              <a:rPr lang="en-GB" baseline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GB">
                <a:solidFill>
                  <a:schemeClr val="bg1">
                    <a:alpha val="45000"/>
                  </a:schemeClr>
                </a:solidFill>
                <a:latin typeface="+mn-lt"/>
              </a:rPr>
              <a:t>Community Development</a:t>
            </a:r>
            <a:endParaRPr>
              <a:solidFill>
                <a:schemeClr val="bg1">
                  <a:alpha val="4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52031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5849708" y="4006515"/>
            <a:ext cx="16773590" cy="814538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80000"/>
              </a:lnSpc>
              <a:defRPr sz="18000" b="0" i="0" cap="none" spc="-300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23850" y="1608755"/>
            <a:ext cx="15208950" cy="748365"/>
          </a:xfrm>
          <a:prstGeom prst="rect">
            <a:avLst/>
          </a:prstGeom>
        </p:spPr>
        <p:txBody>
          <a:bodyPr/>
          <a:lstStyle>
            <a:lvl1pPr algn="l">
              <a:defRPr sz="2800" b="0" i="0" spc="-10" baseline="0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pPr marL="0" marR="0" lvl="0" indent="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Running 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155700" y="2706371"/>
            <a:ext cx="3708400" cy="9140724"/>
          </a:xfrm>
          <a:prstGeom prst="rect">
            <a:avLst/>
          </a:prstGeom>
        </p:spPr>
        <p:txBody>
          <a:bodyPr anchor="t"/>
          <a:lstStyle>
            <a:lvl1pPr>
              <a:defRPr sz="41000">
                <a:solidFill>
                  <a:srgbClr val="A39161"/>
                </a:solidFill>
                <a:latin typeface="+mn-lt"/>
              </a:defRPr>
            </a:lvl1pPr>
          </a:lstStyle>
          <a:p>
            <a:pPr lvl="0"/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74290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Harp) -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441451" y="3556000"/>
            <a:ext cx="19770224" cy="8752305"/>
          </a:xfrm>
          <a:prstGeom prst="rect">
            <a:avLst/>
          </a:prstGeom>
        </p:spPr>
        <p:txBody>
          <a:bodyPr numCol="1" spcCol="1039079">
            <a:normAutofit/>
          </a:bodyPr>
          <a:lstStyle>
            <a:lvl1pPr algn="l">
              <a:defRPr sz="18000" b="0" i="0" spc="-85">
                <a:solidFill>
                  <a:schemeClr val="bg1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4400" b="0" i="0" spc="-85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1219200" indent="-6096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828800" indent="-609600" algn="l">
              <a:buClr>
                <a:srgbClr val="83BE41"/>
              </a:buClr>
              <a:buSzPct val="100000"/>
              <a:buFont typeface=".AppleSystemUIFont" charset="-120"/>
              <a:buChar char="—"/>
              <a:defRPr sz="44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2413000" indent="-609600" algn="l">
              <a:buClr>
                <a:srgbClr val="929292"/>
              </a:buClr>
              <a:buSzPct val="100000"/>
              <a:buChar char="–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r>
              <a:rPr lang="en-US"/>
              <a:t>Title Text</a:t>
            </a:r>
            <a:endParaRPr lang="en-US" sz="4800" spc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096557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Harp)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sp>
        <p:nvSpPr>
          <p:cNvPr id="4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441451" y="3556000"/>
            <a:ext cx="19770224" cy="8752305"/>
          </a:xfrm>
          <a:prstGeom prst="rect">
            <a:avLst/>
          </a:prstGeom>
        </p:spPr>
        <p:txBody>
          <a:bodyPr numCol="1" spcCol="1039079">
            <a:normAutofit/>
          </a:bodyPr>
          <a:lstStyle>
            <a:lvl1pPr algn="l">
              <a:defRPr sz="18000" b="0" i="0" spc="-85">
                <a:solidFill>
                  <a:srgbClr val="004D44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4400" b="0" i="0" spc="-85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1219200" indent="-6096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828800" indent="-609600" algn="l">
              <a:buClr>
                <a:srgbClr val="83BE41"/>
              </a:buClr>
              <a:buSzPct val="100000"/>
              <a:buFont typeface=".AppleSystemUIFont" charset="-120"/>
              <a:buChar char="—"/>
              <a:defRPr sz="44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2413000" indent="-609600" algn="l">
              <a:buClr>
                <a:srgbClr val="929292"/>
              </a:buClr>
              <a:buSzPct val="100000"/>
              <a:buChar char="–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r>
              <a:rPr lang="en-US"/>
              <a:t>Title Text</a:t>
            </a:r>
            <a:endParaRPr lang="en-US" sz="4800" spc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4091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Harp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441451" y="3556000"/>
            <a:ext cx="19770224" cy="8752305"/>
          </a:xfrm>
          <a:prstGeom prst="rect">
            <a:avLst/>
          </a:prstGeom>
        </p:spPr>
        <p:txBody>
          <a:bodyPr numCol="1" spcCol="1039079">
            <a:normAutofit/>
          </a:bodyPr>
          <a:lstStyle>
            <a:lvl1pPr algn="l">
              <a:defRPr sz="18000" b="0" i="0" spc="-85">
                <a:solidFill>
                  <a:srgbClr val="004D44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4400" b="0" i="0" spc="-85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1219200" indent="-6096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828800" indent="-609600" algn="l">
              <a:buClr>
                <a:srgbClr val="83BE41"/>
              </a:buClr>
              <a:buSzPct val="100000"/>
              <a:buFont typeface=".AppleSystemUIFont" charset="-120"/>
              <a:buChar char="—"/>
              <a:defRPr sz="44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2413000" indent="-609600" algn="l">
              <a:buClr>
                <a:srgbClr val="929292"/>
              </a:buClr>
              <a:buSzPct val="100000"/>
              <a:buChar char="–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r>
              <a:rPr lang="en-US"/>
              <a:t>Title Text</a:t>
            </a:r>
            <a:endParaRPr lang="en-US" sz="4800" spc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5007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441450" y="946150"/>
            <a:ext cx="19325056" cy="2286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9600" b="1" cap="none" spc="-180" baseline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/>
              <a:t>Title Text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007850" y="3556000"/>
            <a:ext cx="11233150" cy="8644021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462298" y="3555999"/>
            <a:ext cx="9856787" cy="8644021"/>
          </a:xfrm>
          <a:prstGeom prst="rect">
            <a:avLst/>
          </a:prstGeom>
        </p:spPr>
        <p:txBody>
          <a:bodyPr/>
          <a:lstStyle>
            <a:lvl1pPr algn="l">
              <a:defRPr sz="6000" spc="-160" baseline="0">
                <a:solidFill>
                  <a:srgbClr val="5E5E5E"/>
                </a:solidFill>
                <a:latin typeface="+mn-lt"/>
              </a:defRPr>
            </a:lvl1pPr>
            <a:lvl2pPr marL="0" indent="-857250" algn="l">
              <a:buClr>
                <a:srgbClr val="83BE41"/>
              </a:buClr>
              <a:buFont typeface=".AppleSystemUIFont" charset="-120"/>
              <a:buChar char="—"/>
              <a:defRPr sz="6000" spc="-160" baseline="0">
                <a:solidFill>
                  <a:srgbClr val="5E5E5E"/>
                </a:solidFill>
                <a:latin typeface="+mn-lt"/>
              </a:defRPr>
            </a:lvl2pPr>
            <a:lvl3pPr marL="1440000" indent="-857250" algn="l">
              <a:buClr>
                <a:srgbClr val="83BE41"/>
              </a:buClr>
              <a:buFont typeface=".AppleSystemUIFont" charset="-120"/>
              <a:buChar char="—"/>
              <a:defRPr sz="6000" i="1" spc="-160" baseline="0">
                <a:solidFill>
                  <a:srgbClr val="5E5E5E"/>
                </a:solidFill>
                <a:latin typeface="+mn-lt"/>
              </a:defRPr>
            </a:lvl3pPr>
            <a:lvl4pPr marL="2160000" indent="-685800" algn="l">
              <a:buClr>
                <a:srgbClr val="83BE41"/>
              </a:buClr>
              <a:buFont typeface=".AppleSystemUIFont" charset="-120"/>
              <a:buChar char="—"/>
              <a:defRPr sz="4800" spc="-160" baseline="0">
                <a:solidFill>
                  <a:srgbClr val="5E5E5E"/>
                </a:solidFill>
                <a:latin typeface="+mn-lt"/>
              </a:defRPr>
            </a:lvl4pPr>
            <a:lvl5pPr marL="3060000" indent="-685800" algn="l">
              <a:buClr>
                <a:srgbClr val="83BE41"/>
              </a:buClr>
              <a:buFont typeface=".AppleSystemUIFont" charset="-120"/>
              <a:buChar char="–"/>
              <a:defRPr sz="4800" i="1" spc="-16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827598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Image (Alt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441450" y="2157112"/>
            <a:ext cx="9877339" cy="29012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7000" b="1" cap="none" spc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/>
              <a:t>Title Text</a:t>
            </a:r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007850" y="835377"/>
            <a:ext cx="11642982" cy="11397898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441450" y="946150"/>
            <a:ext cx="9877258" cy="808509"/>
          </a:xfrm>
          <a:prstGeom prst="rect">
            <a:avLst/>
          </a:prstGeom>
        </p:spPr>
        <p:txBody>
          <a:bodyPr/>
          <a:lstStyle>
            <a:lvl1pPr algn="l">
              <a:defRPr sz="3500" b="1">
                <a:solidFill>
                  <a:srgbClr val="B3B6A7"/>
                </a:solidFill>
                <a:latin typeface="+mn-lt"/>
              </a:defRPr>
            </a:lvl1pPr>
            <a:lvl2pPr algn="l">
              <a:defRPr sz="3500" b="1">
                <a:latin typeface="+mn-lt"/>
              </a:defRPr>
            </a:lvl2pPr>
            <a:lvl3pPr algn="l">
              <a:defRPr sz="3500" b="1">
                <a:latin typeface="+mn-lt"/>
              </a:defRPr>
            </a:lvl3pPr>
            <a:lvl4pPr algn="l">
              <a:defRPr sz="3500" b="1">
                <a:latin typeface="+mn-lt"/>
              </a:defRPr>
            </a:lvl4pPr>
            <a:lvl5pPr algn="l">
              <a:defRPr sz="3500" b="1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462088" y="5362575"/>
            <a:ext cx="9856787" cy="6870700"/>
          </a:xfrm>
          <a:prstGeom prst="rect">
            <a:avLst/>
          </a:prstGeom>
        </p:spPr>
        <p:txBody>
          <a:bodyPr/>
          <a:lstStyle>
            <a:lvl1pPr algn="l">
              <a:defRPr sz="6000" spc="-160" baseline="0">
                <a:solidFill>
                  <a:srgbClr val="5E5E5E"/>
                </a:solidFill>
                <a:latin typeface="+mn-lt"/>
              </a:defRPr>
            </a:lvl1pPr>
            <a:lvl2pPr marL="0" indent="-857250" algn="l">
              <a:buClr>
                <a:srgbClr val="83BE41"/>
              </a:buClr>
              <a:buFont typeface=".AppleSystemUIFont" charset="-120"/>
              <a:buChar char="—"/>
              <a:defRPr sz="6000" spc="-160" baseline="0">
                <a:solidFill>
                  <a:srgbClr val="5E5E5E"/>
                </a:solidFill>
                <a:latin typeface="+mn-lt"/>
              </a:defRPr>
            </a:lvl2pPr>
            <a:lvl3pPr marL="1440000" indent="-857250" algn="l">
              <a:buClr>
                <a:srgbClr val="83BE41"/>
              </a:buClr>
              <a:buFont typeface=".AppleSystemUIFont" charset="-120"/>
              <a:buChar char="—"/>
              <a:defRPr sz="6000" i="1" spc="-160" baseline="0">
                <a:solidFill>
                  <a:srgbClr val="5E5E5E"/>
                </a:solidFill>
                <a:latin typeface="+mn-lt"/>
              </a:defRPr>
            </a:lvl3pPr>
            <a:lvl4pPr marL="2160000" indent="-685800" algn="l">
              <a:buClr>
                <a:srgbClr val="83BE41"/>
              </a:buClr>
              <a:buFont typeface=".AppleSystemUIFont" charset="-120"/>
              <a:buChar char="—"/>
              <a:defRPr sz="4800" spc="-160" baseline="0">
                <a:solidFill>
                  <a:srgbClr val="5E5E5E"/>
                </a:solidFill>
                <a:latin typeface="+mn-lt"/>
              </a:defRPr>
            </a:lvl4pPr>
            <a:lvl5pPr marL="3060000" indent="-685800" algn="l">
              <a:buClr>
                <a:srgbClr val="83BE41"/>
              </a:buClr>
              <a:buFont typeface=".AppleSystemUIFont" charset="-120"/>
              <a:buChar char="–"/>
              <a:defRPr sz="4800" i="1" spc="-16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44309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Multiple Imag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441450" y="946150"/>
            <a:ext cx="19325056" cy="2286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9600" b="1" cap="none" spc="-180" baseline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/>
              <a:t>Title Text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007850" y="3555998"/>
            <a:ext cx="11233150" cy="4231643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2007849" y="8060021"/>
            <a:ext cx="5472000" cy="41400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7769000" y="8060021"/>
            <a:ext cx="5472000" cy="41400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441450" y="3555997"/>
            <a:ext cx="9856787" cy="8644023"/>
          </a:xfrm>
          <a:prstGeom prst="rect">
            <a:avLst/>
          </a:prstGeom>
        </p:spPr>
        <p:txBody>
          <a:bodyPr/>
          <a:lstStyle>
            <a:lvl1pPr algn="l">
              <a:defRPr sz="6000" spc="-160" baseline="0">
                <a:solidFill>
                  <a:srgbClr val="5E5E5E"/>
                </a:solidFill>
                <a:latin typeface="+mn-lt"/>
              </a:defRPr>
            </a:lvl1pPr>
            <a:lvl2pPr marL="0" indent="-857250" algn="l">
              <a:buClr>
                <a:srgbClr val="83BE41"/>
              </a:buClr>
              <a:buFont typeface=".AppleSystemUIFont" charset="-120"/>
              <a:buChar char="—"/>
              <a:defRPr sz="6000" spc="-160" baseline="0">
                <a:solidFill>
                  <a:srgbClr val="5E5E5E"/>
                </a:solidFill>
                <a:latin typeface="+mn-lt"/>
              </a:defRPr>
            </a:lvl2pPr>
            <a:lvl3pPr marL="1440000" indent="-857250" algn="l">
              <a:buClr>
                <a:srgbClr val="83BE41"/>
              </a:buClr>
              <a:buFont typeface=".AppleSystemUIFont" charset="-120"/>
              <a:buChar char="—"/>
              <a:defRPr sz="6000" i="1" spc="-160" baseline="0">
                <a:solidFill>
                  <a:srgbClr val="5E5E5E"/>
                </a:solidFill>
                <a:latin typeface="+mn-lt"/>
              </a:defRPr>
            </a:lvl3pPr>
            <a:lvl4pPr marL="2160000" indent="-685800" algn="l">
              <a:buClr>
                <a:srgbClr val="83BE41"/>
              </a:buClr>
              <a:buFont typeface=".AppleSystemUIFont" charset="-120"/>
              <a:buChar char="—"/>
              <a:defRPr sz="4800" spc="-160" baseline="0">
                <a:solidFill>
                  <a:srgbClr val="5E5E5E"/>
                </a:solidFill>
                <a:latin typeface="+mn-lt"/>
              </a:defRPr>
            </a:lvl4pPr>
            <a:lvl5pPr marL="3060000" indent="-685800" algn="l">
              <a:buClr>
                <a:srgbClr val="83BE41"/>
              </a:buClr>
              <a:buFont typeface=".AppleSystemUIFont" charset="-120"/>
              <a:buChar char="–"/>
              <a:defRPr sz="4800" i="1" spc="-16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974096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/>
        </p:nvSpPr>
        <p:spPr>
          <a:xfrm>
            <a:off x="3708970" y="9482323"/>
            <a:ext cx="18897030" cy="300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algn="l" defTabSz="800735">
              <a:lnSpc>
                <a:spcPct val="120000"/>
              </a:lnSpc>
              <a:defRPr sz="3104">
                <a:solidFill>
                  <a:srgbClr val="FFFFFF"/>
                </a:solidFill>
              </a:defRPr>
            </a:lvl1pPr>
            <a:lvl2pPr indent="0" algn="l" defTabSz="800735">
              <a:lnSpc>
                <a:spcPct val="120000"/>
              </a:lnSpc>
              <a:buClr>
                <a:srgbClr val="FFFFFF"/>
              </a:buClr>
              <a:defRPr sz="3104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443484" algn="l" defTabSz="800735">
              <a:lnSpc>
                <a:spcPct val="120000"/>
              </a:lnSpc>
              <a:defRPr sz="3104" i="1">
                <a:solidFill>
                  <a:srgbClr val="FFFFFF"/>
                </a:solidFill>
              </a:defRPr>
            </a:lvl3pPr>
            <a:lvl4pPr indent="665226" algn="l" defTabSz="800735">
              <a:lnSpc>
                <a:spcPct val="120000"/>
              </a:lnSpc>
              <a:defRPr sz="3104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886968" algn="l" defTabSz="800735">
              <a:lnSpc>
                <a:spcPct val="120000"/>
              </a:lnSpc>
              <a:defRPr sz="3104" i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Rialtas na hÉireann | Government of Ireland"/>
          <p:cNvSpPr txBox="1"/>
          <p:nvPr/>
        </p:nvSpPr>
        <p:spPr>
          <a:xfrm>
            <a:off x="1441447" y="12611805"/>
            <a:ext cx="10228762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latin typeface="+mn-lt"/>
              </a:rPr>
              <a:pPr/>
              <a:t>‹#›</a:t>
            </a:fld>
            <a:r>
              <a:rPr lang="en-GB" b="1">
                <a:latin typeface="+mn-lt"/>
              </a:rPr>
              <a:t>  An </a:t>
            </a:r>
            <a:r>
              <a:rPr lang="en-GB" b="1" err="1">
                <a:latin typeface="+mn-lt"/>
              </a:rPr>
              <a:t>Roinn</a:t>
            </a:r>
            <a:r>
              <a:rPr lang="en-GB" b="1">
                <a:latin typeface="+mn-lt"/>
              </a:rPr>
              <a:t> </a:t>
            </a:r>
            <a:r>
              <a:rPr lang="en-GB" b="1" err="1">
                <a:latin typeface="+mn-lt"/>
              </a:rPr>
              <a:t>Forbartha</a:t>
            </a:r>
            <a:r>
              <a:rPr lang="en-GB" b="1" baseline="0">
                <a:latin typeface="+mn-lt"/>
              </a:rPr>
              <a:t> </a:t>
            </a:r>
            <a:r>
              <a:rPr lang="en-GB" b="1" err="1">
                <a:latin typeface="+mn-lt"/>
              </a:rPr>
              <a:t>Tuaithe</a:t>
            </a:r>
            <a:r>
              <a:rPr lang="en-GB" b="1">
                <a:latin typeface="+mn-lt"/>
              </a:rPr>
              <a:t> </a:t>
            </a:r>
            <a:r>
              <a:rPr lang="en-GB" b="1" err="1">
                <a:latin typeface="+mn-lt"/>
              </a:rPr>
              <a:t>agus</a:t>
            </a:r>
            <a:r>
              <a:rPr lang="en-GB" b="1">
                <a:latin typeface="+mn-lt"/>
              </a:rPr>
              <a:t> </a:t>
            </a:r>
            <a:r>
              <a:rPr lang="en-GB" b="1" err="1">
                <a:latin typeface="+mn-lt"/>
              </a:rPr>
              <a:t>Pobail</a:t>
            </a:r>
            <a:r>
              <a:rPr lang="en-GB" b="1" baseline="0">
                <a:latin typeface="+mn-lt"/>
              </a:rPr>
              <a:t> </a:t>
            </a:r>
            <a:r>
              <a:rPr lang="en-GB">
                <a:latin typeface="+mn-lt"/>
              </a:rPr>
              <a:t>|</a:t>
            </a:r>
            <a:r>
              <a:rPr lang="en-GB" baseline="0">
                <a:latin typeface="+mn-lt"/>
              </a:rPr>
              <a:t> </a:t>
            </a:r>
            <a:r>
              <a:rPr lang="en-GB">
                <a:latin typeface="+mn-lt"/>
              </a:rPr>
              <a:t>Department of Rural and</a:t>
            </a:r>
            <a:r>
              <a:rPr lang="en-GB" baseline="0">
                <a:latin typeface="+mn-lt"/>
              </a:rPr>
              <a:t> </a:t>
            </a:r>
            <a:r>
              <a:rPr lang="en-GB">
                <a:latin typeface="+mn-lt"/>
              </a:rPr>
              <a:t>Community Development</a:t>
            </a:r>
            <a:endParaRPr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1449" y="3651250"/>
            <a:ext cx="19252867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 Third level</a:t>
            </a:r>
          </a:p>
          <a:p>
            <a:pPr lvl="3"/>
            <a:r>
              <a:rPr lang="en-US"/>
              <a:t>  Fourth level</a:t>
            </a:r>
          </a:p>
          <a:p>
            <a:pPr lvl="4"/>
            <a:r>
              <a:rPr lang="en-US"/>
              <a:t> Fifth level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1411042" y="742245"/>
            <a:ext cx="19283274" cy="2286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Title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8" r:id="rId2"/>
    <p:sldLayoutId id="2147483663" r:id="rId3"/>
    <p:sldLayoutId id="2147483665" r:id="rId4"/>
    <p:sldLayoutId id="2147483664" r:id="rId5"/>
    <p:sldLayoutId id="2147483666" r:id="rId6"/>
    <p:sldLayoutId id="2147483660" r:id="rId7"/>
    <p:sldLayoutId id="2147483669" r:id="rId8"/>
    <p:sldLayoutId id="2147483668" r:id="rId9"/>
    <p:sldLayoutId id="2147483659" r:id="rId10"/>
    <p:sldLayoutId id="2147483667" r:id="rId11"/>
  </p:sldLayoutIdLst>
  <p:transition spd="med"/>
  <p:txStyles>
    <p:titleStyle>
      <a:lvl1pPr marL="0" marR="0" indent="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1" i="0" u="none" strike="noStrike" cap="none" spc="-180" baseline="0">
          <a:ln>
            <a:noFill/>
          </a:ln>
          <a:solidFill>
            <a:srgbClr val="004D44"/>
          </a:solidFill>
          <a:uFillTx/>
          <a:latin typeface="+mn-lt"/>
          <a:ea typeface="Open Sans"/>
          <a:cs typeface="Open Sans"/>
          <a:sym typeface="Open Sans"/>
        </a:defRPr>
      </a:lvl1pPr>
      <a:lvl2pPr marL="0" marR="0" indent="228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457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685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9144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11430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1371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1600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1828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0" marR="0" indent="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1pPr>
      <a:lvl2pPr marL="0" marR="0" indent="22860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2pPr>
      <a:lvl3pPr marL="1440000" marR="0" indent="-85725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rgbClr val="83BE41"/>
        </a:buClr>
        <a:buSzTx/>
        <a:buFont typeface=".AppleSystemUIFont" charset="-120"/>
        <a:buChar char="—"/>
        <a:tabLst/>
        <a:defRPr sz="6000" b="0" i="1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3pPr>
      <a:lvl4pPr marL="2160000" marR="0" indent="-68580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rgbClr val="83BE41"/>
        </a:buClr>
        <a:buSzTx/>
        <a:buFont typeface=".AppleSystemUIFont" charset="-120"/>
        <a:buChar char="—"/>
        <a:tabLst/>
        <a:defRPr sz="4800" b="0" i="0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4pPr>
      <a:lvl5pPr marL="2880000" marR="0" indent="-68580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rgbClr val="83BE41"/>
        </a:buClr>
        <a:buSzTx/>
        <a:buFont typeface=".AppleSystemUIFont" charset="-120"/>
        <a:buChar char="–"/>
        <a:tabLst/>
        <a:defRPr sz="4800" b="0" i="1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5pPr>
      <a:lvl6pPr marL="0" marR="0" indent="1143000" algn="ctr" defTabSz="82550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-206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1371600" algn="ctr" defTabSz="82550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-206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1600200" algn="ctr" defTabSz="82550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-206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1828800" algn="ctr" defTabSz="82550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-206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9pPr>
    </p:bodyStyle>
    <p:otherStyle>
      <a:lvl1pPr marL="0" marR="0" indent="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1pPr>
      <a:lvl2pPr marL="0" marR="0" indent="2286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2pPr>
      <a:lvl3pPr marL="0" marR="0" indent="4572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3pPr>
      <a:lvl4pPr marL="0" marR="0" indent="6858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4pPr>
      <a:lvl5pPr marL="0" marR="0" indent="9144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5pPr>
      <a:lvl6pPr marL="0" marR="0" indent="11430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6pPr>
      <a:lvl7pPr marL="0" marR="0" indent="13716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7pPr>
      <a:lvl8pPr marL="0" marR="0" indent="16002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8pPr>
      <a:lvl9pPr marL="0" marR="0" indent="18288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ie/en/publication/02b12-new-circular-to-assist-smes-in-public-procurement/" TargetMode="Externa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3.safelinks.protection.outlook.com/?url=https%3A%2F%2Fwww.galway.ie%2Fen%2Fservices%2Fcommunityenterpriseeconomicdevelopment%2Fgrantschemes%2Fclar%2F&amp;data=05%7C02%7Cmmoylan%40GalwayCoCo.ie%7C55e32f20959e44f4f34d08dd82580d40%7Cf917c0aa006d4d4392d2be552ee28f75%7C0%7C0%7C638810036866380730%7CUnknown%7CTWFpbGZsb3d8eyJFbXB0eU1hcGkiOnRydWUsIlYiOiIwLjAuMDAwMCIsIlAiOiJXaW4zMiIsIkFOIjoiTWFpbCIsIldUIjoyfQ%3D%3D%7C0%7C%7C%7C&amp;sdata=%2BHEpGpH0LDr74dAOL%2FknnazY2jDT2ooktOIs3mRe0q0%3D&amp;reserved=0" TargetMode="External"/><Relationship Id="rId2" Type="http://schemas.openxmlformats.org/officeDocument/2006/relationships/hyperlink" Target="https://eur03.safelinks.protection.outlook.com/?url=https%3A%2F%2Fgalwaycoco.submit.com%2F&amp;data=05%7C02%7Cmmoylan%40GalwayCoCo.ie%7C55e32f20959e44f4f34d08dd82580d40%7Cf917c0aa006d4d4392d2be552ee28f75%7C0%7C0%7C638810036866356898%7CUnknown%7CTWFpbGZsb3d8eyJFbXB0eU1hcGkiOnRydWUsIlYiOiIwLjAuMDAwMCIsIlAiOiJXaW4zMiIsIkFOIjoiTWFpbCIsIldUIjoyfQ%3D%3D%7C0%7C%7C%7C&amp;sdata=Ya8y99U%2FHu%2Bwq033zdTerbUwk3S9xviwqgzy5vCbSwk%3D&amp;reserved=0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clar@galwaycoco.ie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CLAR@DRCD.gov.ie" TargetMode="External"/><Relationship Id="rId7" Type="http://schemas.openxmlformats.org/officeDocument/2006/relationships/image" Target="../media/image23.png"/><Relationship Id="rId2" Type="http://schemas.openxmlformats.org/officeDocument/2006/relationships/hyperlink" Target="http://www.galwaycoco.ie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v.ie/drcd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91A9FD-CA06-23CB-2974-1CE29FD6CE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Clár 2026</a:t>
            </a:r>
            <a:endParaRPr lang="en-I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9E19DC-92A0-5B9E-70BD-4613961CE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2948" y="-361507"/>
            <a:ext cx="5438103" cy="35087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7A40CA-8B38-9415-3C6D-0EAFDE4D2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2529" y="92039"/>
            <a:ext cx="5438103" cy="30551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69B79E-0CFD-F634-E100-A20FA2BAB2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1591" y="6455773"/>
            <a:ext cx="13120576" cy="53038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1C63C4-7458-1FEF-7ACD-750B09E64B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7657" y="239480"/>
            <a:ext cx="7123813" cy="29077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5360BD-3876-FD33-187F-BFB0E25B65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24875" y="92040"/>
            <a:ext cx="3019646" cy="305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1869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41451" y="2883805"/>
            <a:ext cx="19770224" cy="9424500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4800">
                <a:latin typeface="Times New Roman" panose="02020603050405020304" pitchFamily="18" charset="0"/>
                <a:cs typeface="Times New Roman" panose="02020603050405020304" pitchFamily="18" charset="0"/>
              </a:rPr>
              <a:t>Must be in a CLÁR area; refer to the DED’s list and County Maps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IE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4800">
                <a:latin typeface="Times New Roman" panose="02020603050405020304" pitchFamily="18" charset="0"/>
                <a:cs typeface="Times New Roman" panose="02020603050405020304" pitchFamily="18" charset="0"/>
              </a:rPr>
              <a:t>Eligible applicants – </a:t>
            </a:r>
            <a:r>
              <a:rPr lang="en-IE" sz="4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Schools, Community Groups, LDCs and LAs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IE" sz="4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IE" sz="4800">
                <a:latin typeface="Times New Roman" panose="02020603050405020304" pitchFamily="18" charset="0"/>
                <a:cs typeface="Times New Roman" panose="02020603050405020304" pitchFamily="18" charset="0"/>
              </a:rPr>
              <a:t>Clear need and rationale for the project and consistent with County Development Plans and LECP</a:t>
            </a:r>
          </a:p>
          <a:p>
            <a:endParaRPr lang="en-IE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IE" sz="4800">
                <a:latin typeface="Times New Roman" panose="02020603050405020304" pitchFamily="18" charset="0"/>
                <a:cs typeface="Times New Roman" panose="02020603050405020304" pitchFamily="18" charset="0"/>
              </a:rPr>
              <a:t>Evidence that necessary permissions, ownership/lease, if applicable are in place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IE" sz="4800">
                <a:latin typeface="Times New Roman" panose="02020603050405020304" pitchFamily="18" charset="0"/>
                <a:cs typeface="Times New Roman" panose="02020603050405020304" pitchFamily="18" charset="0"/>
              </a:rPr>
              <a:t>Planning permission must be in place or in train with reference number provided.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IE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5027" y="944813"/>
            <a:ext cx="176056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6000" b="1" spc="-85">
                <a:solidFill>
                  <a:srgbClr val="004D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Measure 1 - Selection of Projects – LA</a:t>
            </a:r>
          </a:p>
          <a:p>
            <a:endParaRPr lang="en-IE" sz="6000" b="1" spc="-85">
              <a:solidFill>
                <a:srgbClr val="004D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092509"/>
      </p:ext>
    </p:extLst>
  </p:cSld>
  <p:clrMapOvr>
    <a:masterClrMapping/>
  </p:clrMapOvr>
  <p:transition spd="med" advTm="5818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IE" sz="9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estimated costings including administration/professional fees that are reasonable and proportionate to the overall cost of the project.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IE" sz="9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IE" sz="9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Confirmation of match funding (10%) in place and the breakdown of match funding (if applicable)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IE" sz="9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IE" sz="9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to the public without appointment and necessary insurance in place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IE" sz="9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IE" sz="9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assessment process, DRCDG will prioritise project applications that are in accordance with the UN Sustainable Development Goals (SDGs) and the Climate Action Plan.</a:t>
            </a:r>
          </a:p>
          <a:p>
            <a:endParaRPr lang="en-IE" dirty="0"/>
          </a:p>
        </p:txBody>
      </p:sp>
      <p:sp>
        <p:nvSpPr>
          <p:cNvPr id="5" name="Rectangle 4"/>
          <p:cNvSpPr/>
          <p:nvPr/>
        </p:nvSpPr>
        <p:spPr>
          <a:xfrm>
            <a:off x="2934268" y="1002605"/>
            <a:ext cx="158450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6000" b="1" spc="-85">
                <a:solidFill>
                  <a:srgbClr val="004D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Measure 1 - Selection of Projects – LA</a:t>
            </a:r>
          </a:p>
        </p:txBody>
      </p:sp>
    </p:spTree>
    <p:extLst>
      <p:ext uri="{BB962C8B-B14F-4D97-AF65-F5344CB8AC3E}">
        <p14:creationId xmlns:p14="http://schemas.microsoft.com/office/powerpoint/2010/main" val="286295492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41451" y="2934269"/>
            <a:ext cx="19770224" cy="9374036"/>
          </a:xfrm>
        </p:spPr>
        <p:txBody>
          <a:bodyPr>
            <a:normAutofit lnSpcReduction="10000"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IE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M1 – </a:t>
            </a:r>
            <a:r>
              <a:rPr lang="en-IE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 to 14 applications per LA with indicative priority except those in Gaeltacht may submit up to 16. </a:t>
            </a:r>
          </a:p>
          <a:p>
            <a:r>
              <a:rPr lang="en-IE" sz="5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IE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Completed applications for each project signed by the Director of Services with - </a:t>
            </a:r>
          </a:p>
          <a:p>
            <a:r>
              <a:rPr lang="en-IE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- Accurate costings with full breakdown of costs</a:t>
            </a:r>
          </a:p>
          <a:p>
            <a:r>
              <a:rPr lang="en-IE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- Funding sought (max. 90%) and Match Funding (min. 10%). </a:t>
            </a:r>
          </a:p>
          <a:p>
            <a:r>
              <a:rPr lang="en-IE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- Admin/Professional fees outlined (if applicable)</a:t>
            </a:r>
          </a:p>
          <a:p>
            <a:endParaRPr lang="en-IE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IE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EOI/Application Overview (MS Excel) with </a:t>
            </a:r>
            <a:r>
              <a:rPr lang="en-IE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IE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fields populated and signed by the DoS. </a:t>
            </a:r>
          </a:p>
          <a:p>
            <a:endParaRPr lang="en-IE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E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5027" y="944813"/>
            <a:ext cx="176056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6000" b="1" spc="-85">
                <a:solidFill>
                  <a:srgbClr val="004D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Application Process</a:t>
            </a:r>
          </a:p>
        </p:txBody>
      </p:sp>
    </p:spTree>
    <p:extLst>
      <p:ext uri="{BB962C8B-B14F-4D97-AF65-F5344CB8AC3E}">
        <p14:creationId xmlns:p14="http://schemas.microsoft.com/office/powerpoint/2010/main" val="1640309451"/>
      </p:ext>
    </p:extLst>
  </p:cSld>
  <p:clrMapOvr>
    <a:masterClrMapping/>
  </p:clrMapOvr>
  <p:transition spd="med" advTm="59014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E551C5-27A0-23E6-8205-CBB06A097D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numCol="1" spcCol="1039079" rtlCol="0" anchor="t">
            <a:noAutofit/>
          </a:bodyPr>
          <a:lstStyle/>
          <a:p>
            <a:r>
              <a:rPr lang="en-US" sz="4800" dirty="0">
                <a:solidFill>
                  <a:srgbClr val="0B769F"/>
                </a:solidFill>
                <a:latin typeface="Times New Roman"/>
                <a:ea typeface="+mn-lt"/>
                <a:cs typeface="+mn-lt"/>
              </a:rPr>
              <a:t>16 projects under Measure 1, </a:t>
            </a:r>
            <a:r>
              <a:rPr lang="en-US" sz="4800" b="1" dirty="0">
                <a:solidFill>
                  <a:srgbClr val="0B769F"/>
                </a:solidFill>
                <a:latin typeface="Times New Roman"/>
                <a:ea typeface="+mn-lt"/>
                <a:cs typeface="+mn-lt"/>
              </a:rPr>
              <a:t>may</a:t>
            </a:r>
            <a:r>
              <a:rPr lang="en-US" sz="4800" dirty="0">
                <a:solidFill>
                  <a:srgbClr val="0B769F"/>
                </a:solidFill>
                <a:latin typeface="Times New Roman"/>
                <a:ea typeface="+mn-lt"/>
                <a:cs typeface="+mn-lt"/>
              </a:rPr>
              <a:t> be shortlisted by Galway County Council</a:t>
            </a:r>
            <a:r>
              <a:rPr lang="en-US" sz="4800" dirty="0">
                <a:latin typeface="Times New Roman"/>
                <a:ea typeface="+mn-lt"/>
                <a:cs typeface="+mn-lt"/>
              </a:rPr>
              <a:t> for submission to the Department of Community and Rural Development. </a:t>
            </a:r>
            <a:endParaRPr lang="en-US" sz="4800" dirty="0">
              <a:latin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4800" dirty="0">
                <a:latin typeface="Times New Roman"/>
                <a:ea typeface="+mn-lt"/>
                <a:cs typeface="+mn-lt"/>
              </a:rPr>
              <a:t>12 applications seeking funding of between €5,000 and €65,000</a:t>
            </a:r>
            <a:endParaRPr lang="en-US" sz="4800" dirty="0">
              <a:latin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4800" dirty="0">
                <a:latin typeface="Times New Roman"/>
                <a:ea typeface="+mn-lt"/>
                <a:cs typeface="+mn-lt"/>
              </a:rPr>
              <a:t> 2 applications seeking funding of between €5,000 and €100,000</a:t>
            </a:r>
          </a:p>
          <a:p>
            <a:pPr marL="285750" indent="-285750">
              <a:buFont typeface="Arial"/>
              <a:buChar char="•"/>
            </a:pPr>
            <a:r>
              <a:rPr lang="en-US" sz="4800" dirty="0">
                <a:latin typeface="Times New Roman"/>
                <a:ea typeface="+mn-lt"/>
                <a:cs typeface="+mn-lt"/>
              </a:rPr>
              <a:t> 2 of  which applications may be from Gaeltacht Community areas.</a:t>
            </a:r>
          </a:p>
          <a:p>
            <a:pPr marL="285750" indent="-285750">
              <a:buFont typeface="Arial"/>
              <a:buChar char="•"/>
            </a:pPr>
            <a:endParaRPr lang="en-US" sz="4800" dirty="0">
              <a:latin typeface="Times New Roman"/>
              <a:ea typeface="+mn-lt"/>
              <a:cs typeface="+mn-lt"/>
            </a:endParaRPr>
          </a:p>
          <a:p>
            <a:r>
              <a:rPr lang="en-US" sz="4400" dirty="0">
                <a:latin typeface="Times New Roman"/>
                <a:ea typeface="+mn-lt"/>
                <a:cs typeface="+mn-lt"/>
              </a:rPr>
              <a:t>Measure 1 will support a variety of capital projects provided that they contribute to the enhancement of existing, and/or the development of new, accessible Community Recreation Facilities.  </a:t>
            </a:r>
          </a:p>
          <a:p>
            <a:endParaRPr lang="en-US" sz="4400" dirty="0">
              <a:latin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075107-3B78-6B7F-9A7F-B76DC8B9B94F}"/>
              </a:ext>
            </a:extLst>
          </p:cNvPr>
          <p:cNvSpPr txBox="1"/>
          <p:nvPr/>
        </p:nvSpPr>
        <p:spPr>
          <a:xfrm>
            <a:off x="6019242" y="1552608"/>
            <a:ext cx="7594600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4D44"/>
                </a:solidFill>
                <a:highlight>
                  <a:srgbClr val="F5F5F5"/>
                </a:highlight>
                <a:latin typeface="Times New Roman"/>
                <a:cs typeface="Times New Roman"/>
              </a:rPr>
              <a:t>Projects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3440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81891" y="2830286"/>
            <a:ext cx="23337982" cy="10199914"/>
          </a:xfrm>
        </p:spPr>
        <p:txBody>
          <a:bodyPr>
            <a:normAutofit fontScale="62500" lnSpcReduction="20000"/>
          </a:bodyPr>
          <a:lstStyle/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7200" dirty="0">
                <a:solidFill>
                  <a:srgbClr val="005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Display and encourage Leave no Trace Principles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E" sz="7200" dirty="0">
              <a:solidFill>
                <a:srgbClr val="0058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Sustainable Development Goals (17 SDGs) </a:t>
            </a:r>
            <a:r>
              <a:rPr lang="en-IE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Climate Action Plan</a:t>
            </a:r>
            <a:r>
              <a:rPr lang="en-IE" sz="7200" dirty="0">
                <a:solidFill>
                  <a:srgbClr val="005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encourage and promote an enhancement of biodiversity when reinstating/landscaping areas e.g. native pollinator plants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E" sz="7200" dirty="0">
              <a:solidFill>
                <a:srgbClr val="0058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7200" dirty="0">
                <a:solidFill>
                  <a:srgbClr val="005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Signage/Promotion – Photo(s) of completed project with final drawdown should include evidence of signage erected referencing DRCDG funding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E" sz="7200" dirty="0">
              <a:solidFill>
                <a:srgbClr val="0058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7200" dirty="0">
                <a:solidFill>
                  <a:srgbClr val="005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Please reference the Departments Branding Guidelines for further information in relation to signage requirements.</a:t>
            </a:r>
            <a:endParaRPr lang="en-IE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E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72584" y="1223834"/>
            <a:ext cx="70839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6000" b="1" spc="-85">
                <a:solidFill>
                  <a:srgbClr val="004D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Other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872670249"/>
      </p:ext>
    </p:extLst>
  </p:cSld>
  <p:clrMapOvr>
    <a:masterClrMapping/>
  </p:clrMapOvr>
  <p:transition spd="med" advTm="76307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97C7C1-0C4A-3A63-2B6A-82057C621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3768"/>
            <a:ext cx="23104327" cy="1190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3547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40286" y="2620818"/>
            <a:ext cx="23743714" cy="10222346"/>
          </a:xfrm>
        </p:spPr>
        <p:txBody>
          <a:bodyPr>
            <a:normAutofit fontScale="25000" lnSpcReduction="20000"/>
          </a:bodyPr>
          <a:lstStyle/>
          <a:p>
            <a:endParaRPr lang="en-IE" sz="1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indent="-1143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dirty="0">
                <a:solidFill>
                  <a:srgbClr val="005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Drawdown submitted on the Annex 4, listing invoices.</a:t>
            </a:r>
          </a:p>
          <a:p>
            <a:pPr marL="1143000" indent="-11430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E" dirty="0">
              <a:solidFill>
                <a:srgbClr val="0058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indent="-1143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dirty="0">
                <a:solidFill>
                  <a:srgbClr val="005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Agresso/Financial Management System printout required for all drawdowns</a:t>
            </a:r>
          </a:p>
          <a:p>
            <a:pPr marL="1143000" indent="-11430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E" dirty="0">
              <a:solidFill>
                <a:srgbClr val="0058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indent="-1143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dirty="0">
                <a:solidFill>
                  <a:srgbClr val="005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Studies  - DRCDG requires case studies of completed projects which may be used for promotional purposes. Ensure to submit photos of all completed elements as approved when submitting the final claim</a:t>
            </a:r>
          </a:p>
          <a:p>
            <a:pPr marL="1143000" indent="-1143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dirty="0">
                <a:solidFill>
                  <a:srgbClr val="005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adhere to the Public Spending Code.</a:t>
            </a:r>
          </a:p>
          <a:p>
            <a:pPr marL="1143000" indent="-1143000" algn="ctr">
              <a:buFont typeface="Arial" panose="020B0604020202020204" pitchFamily="34" charset="0"/>
              <a:buChar char="•"/>
            </a:pPr>
            <a:endParaRPr lang="en-IE" dirty="0">
              <a:solidFill>
                <a:srgbClr val="0058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IE" dirty="0">
                <a:solidFill>
                  <a:srgbClr val="005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Department is continually encouraging development of inclusive facilities and amenities that are accessible for all abilities where possible and appropriate.</a:t>
            </a:r>
          </a:p>
          <a:p>
            <a:pPr marL="1143000" indent="-11430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E" sz="14800" dirty="0">
              <a:solidFill>
                <a:srgbClr val="0058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E" dirty="0"/>
          </a:p>
          <a:p>
            <a:endParaRPr lang="en-IE" dirty="0"/>
          </a:p>
        </p:txBody>
      </p:sp>
      <p:sp>
        <p:nvSpPr>
          <p:cNvPr id="3" name="Rectangle 2"/>
          <p:cNvSpPr/>
          <p:nvPr/>
        </p:nvSpPr>
        <p:spPr>
          <a:xfrm>
            <a:off x="8472584" y="1223834"/>
            <a:ext cx="70839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6000" b="1" spc="-85">
                <a:solidFill>
                  <a:srgbClr val="004D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Other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241410690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7C9D2-9F2B-F581-937C-5341C4B30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				ASSESSMENT</a:t>
            </a:r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EEC1D5-9056-42C2-F500-52AAD88C6C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28930" y="3555999"/>
            <a:ext cx="16948298" cy="8644021"/>
          </a:xfrm>
        </p:spPr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/>
              <a:t>Rationale and Need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/>
              <a:t>Deliverability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/>
              <a:t>Alignment to Policy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/>
              <a:t>Value for Money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/>
              <a:t>Accessibility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/>
              <a:t>Quality of Application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/>
              <a:t>Management and Sustainability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3613899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D08AE-2D21-36CD-EF1F-472CCB009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Criteria</a:t>
            </a:r>
            <a:endParaRPr lang="en-I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3B7C89-9864-7EE3-6CBA-6A58BAF9DC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192000" y="3215609"/>
            <a:ext cx="11233150" cy="8644021"/>
          </a:xfrm>
        </p:spPr>
        <p:txBody>
          <a:bodyPr>
            <a:normAutofit fontScale="62500" lnSpcReduction="2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5800" dirty="0"/>
              <a:t>evidence that </a:t>
            </a:r>
            <a:r>
              <a:rPr lang="en-US" sz="5800" b="1" dirty="0"/>
              <a:t>all necessary permissions </a:t>
            </a:r>
            <a:r>
              <a:rPr lang="en-US" sz="5800" dirty="0"/>
              <a:t>are in place at the time of application.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5800" dirty="0"/>
              <a:t>Where applicant does now own the premises, evidence, that </a:t>
            </a:r>
            <a:r>
              <a:rPr lang="en-US" sz="5800" b="1" dirty="0"/>
              <a:t>minimum 7-year lease/</a:t>
            </a:r>
            <a:r>
              <a:rPr lang="en-US" sz="5800" b="1" dirty="0" err="1"/>
              <a:t>licence</a:t>
            </a:r>
            <a:r>
              <a:rPr lang="en-US" sz="5800" b="1" dirty="0"/>
              <a:t> </a:t>
            </a:r>
            <a:r>
              <a:rPr lang="en-US" sz="5800" dirty="0"/>
              <a:t>is in place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5800" dirty="0"/>
              <a:t>comprehensive estimated costs including local authority professional fees, if applicable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5800" dirty="0"/>
              <a:t>evidence that </a:t>
            </a:r>
            <a:r>
              <a:rPr lang="en-US" sz="5800" b="1" dirty="0"/>
              <a:t>match funding </a:t>
            </a:r>
            <a:r>
              <a:rPr lang="en-US" sz="5800" dirty="0"/>
              <a:t>is in place at time of application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5800" dirty="0"/>
              <a:t>evidence that the funded project will </a:t>
            </a:r>
            <a:r>
              <a:rPr lang="en-US" sz="5800" b="1" dirty="0"/>
              <a:t>be open to the public without appointmen</a:t>
            </a:r>
            <a:r>
              <a:rPr lang="en-US" sz="5800" dirty="0"/>
              <a:t>t, and that the necessary insurance is in place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5800" dirty="0"/>
              <a:t>a single facility (not multiple locations).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5800" dirty="0"/>
              <a:t>only 1 application per </a:t>
            </a:r>
            <a:r>
              <a:rPr lang="en-US" sz="5800" dirty="0" err="1"/>
              <a:t>organisation</a:t>
            </a:r>
            <a:r>
              <a:rPr lang="en-US" sz="5800" dirty="0"/>
              <a:t>/facility.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5800" dirty="0"/>
              <a:t>project must be </a:t>
            </a:r>
            <a:r>
              <a:rPr lang="en-US" sz="5800" b="1" dirty="0"/>
              <a:t>accessible to all</a:t>
            </a:r>
            <a:r>
              <a:rPr lang="en-US" sz="5800" dirty="0"/>
              <a:t>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5800" dirty="0"/>
              <a:t>projects must be </a:t>
            </a:r>
            <a:r>
              <a:rPr lang="en-US" sz="5800" b="1" dirty="0"/>
              <a:t>shovel ready</a:t>
            </a:r>
            <a:r>
              <a:rPr lang="en-US" sz="5800" dirty="0"/>
              <a:t>. </a:t>
            </a:r>
          </a:p>
          <a:p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52E54C-1C35-5850-F4E9-AE630A55A8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1143000" marR="0" lvl="0" indent="-114300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0" cap="none" spc="-8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  <a:sym typeface="Open Sans"/>
              </a:rPr>
              <a:t>The measure will be implemented via the local authorities. Projects proposed to the Department by the local authority must be selected on the basis of: </a:t>
            </a:r>
          </a:p>
          <a:p>
            <a:pPr marL="1143000" marR="0" lvl="0" indent="-114300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0" cap="none" spc="-8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  <a:sym typeface="Open Sans"/>
              </a:rPr>
              <a:t>being </a:t>
            </a:r>
            <a:r>
              <a:rPr kumimoji="0" lang="en-US" sz="3600" b="1" i="0" u="none" strike="noStrike" kern="0" cap="none" spc="-8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  <a:sym typeface="Open Sans"/>
              </a:rPr>
              <a:t>located in a CLAR area </a:t>
            </a:r>
          </a:p>
          <a:p>
            <a:pPr marL="1143000" marR="0" lvl="0" indent="-114300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0" cap="none" spc="-8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  <a:sym typeface="Open Sans"/>
              </a:rPr>
              <a:t>an application by a community or voluntary </a:t>
            </a:r>
            <a:r>
              <a:rPr kumimoji="0" lang="en-US" sz="3600" b="0" i="0" u="none" strike="noStrike" kern="0" cap="none" spc="-8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  <a:sym typeface="Open Sans"/>
              </a:rPr>
              <a:t>organisation</a:t>
            </a:r>
            <a:r>
              <a:rPr kumimoji="0" lang="en-US" sz="3600" b="0" i="0" u="none" strike="noStrike" kern="0" cap="none" spc="-8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  <a:sym typeface="Open Sans"/>
              </a:rPr>
              <a:t>, school or local development company to the local authority </a:t>
            </a:r>
          </a:p>
          <a:p>
            <a:pPr marL="1143000" marR="0" lvl="0" indent="-114300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3600" b="0" i="0" u="none" strike="noStrike" kern="0" cap="none" spc="-8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  <a:sym typeface="Open Sans"/>
              </a:rPr>
              <a:t>clear evidence of need </a:t>
            </a:r>
          </a:p>
          <a:p>
            <a:pPr marL="1143000" marR="0" lvl="0" indent="-114300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0" cap="none" spc="-8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  <a:sym typeface="Open Sans"/>
              </a:rPr>
              <a:t>alignment</a:t>
            </a:r>
            <a:r>
              <a:rPr kumimoji="0" lang="en-US" sz="3600" b="0" i="0" u="none" strike="noStrike" kern="0" cap="none" spc="-8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  <a:sym typeface="Open Sans"/>
              </a:rPr>
              <a:t> with the County Development Plan/Town Plan, the Local Economic and Community Plan, and the Climate Action Plan 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389890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067378" y="2911763"/>
            <a:ext cx="21875749" cy="9744364"/>
          </a:xfrm>
        </p:spPr>
        <p:txBody>
          <a:bodyPr>
            <a:normAutofit fontScale="55000" lnSpcReduction="20000"/>
          </a:bodyPr>
          <a:lstStyle/>
          <a:p>
            <a:endParaRPr lang="en-IE" sz="54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IE" sz="7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Expressions of Interest list to be submitted along with the Application Overview. This is to determine the level of interest in the Measure and the distribution across the LA area.	</a:t>
            </a:r>
          </a:p>
          <a:p>
            <a:endParaRPr lang="en-IE" sz="7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IE" sz="7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line with other Schemes, in the case of capital works, the applicant must own or have a </a:t>
            </a:r>
            <a:r>
              <a:rPr lang="en-IE" sz="7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year lease </a:t>
            </a:r>
            <a:r>
              <a:rPr lang="en-IE" sz="7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place at the time of application.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IE" sz="7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7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project involves works on buildings or lands that are not in the ownership of the grantee, a </a:t>
            </a:r>
            <a:r>
              <a:rPr lang="en-US" sz="7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minimum of 7 years remaining on a lease</a:t>
            </a:r>
            <a:r>
              <a:rPr lang="en-US" sz="7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7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licence</a:t>
            </a:r>
            <a:r>
              <a:rPr lang="en-US" sz="7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be in place from date of application</a:t>
            </a:r>
            <a:r>
              <a:rPr lang="en-US" sz="7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E" sz="7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IE" sz="7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IE" sz="7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Completion and drawdown date for successful projects extended by 6 months from 12 months to 18 months approximately to allow for a more substantial amount of time to complete the works. This is intended to alleviate some of the additional administrative burden of submitting extension requests and change of purpose forms.</a:t>
            </a:r>
          </a:p>
        </p:txBody>
      </p:sp>
      <p:sp>
        <p:nvSpPr>
          <p:cNvPr id="3" name="Rectangle 2"/>
          <p:cNvSpPr/>
          <p:nvPr/>
        </p:nvSpPr>
        <p:spPr>
          <a:xfrm>
            <a:off x="2934268" y="1002605"/>
            <a:ext cx="158450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6000" b="1" spc="-85" dirty="0">
                <a:solidFill>
                  <a:srgbClr val="004D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Changes in 2026</a:t>
            </a:r>
          </a:p>
        </p:txBody>
      </p:sp>
    </p:spTree>
    <p:extLst>
      <p:ext uri="{BB962C8B-B14F-4D97-AF65-F5344CB8AC3E}">
        <p14:creationId xmlns:p14="http://schemas.microsoft.com/office/powerpoint/2010/main" val="37706756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CF3F6A7-5DFC-75A3-1F6C-67EBFF401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450" y="2157112"/>
            <a:ext cx="9877339" cy="2901242"/>
          </a:xfrm>
        </p:spPr>
        <p:txBody>
          <a:bodyPr/>
          <a:lstStyle/>
          <a:p>
            <a:r>
              <a:rPr lang="en-US" dirty="0">
                <a:ea typeface="Calibri"/>
                <a:cs typeface="Calibri"/>
              </a:rPr>
              <a:t>Webinar MARCH 24</a:t>
            </a:r>
            <a:r>
              <a:rPr lang="en-US" baseline="30000" dirty="0">
                <a:ea typeface="Calibri"/>
                <a:cs typeface="Calibri"/>
              </a:rPr>
              <a:t>TH</a:t>
            </a:r>
            <a:br>
              <a:rPr lang="en-US" dirty="0">
                <a:ea typeface="Calibri"/>
                <a:cs typeface="Calibri"/>
              </a:rPr>
            </a:br>
            <a:endParaRPr lang="en-US" dirty="0"/>
          </a:p>
        </p:txBody>
      </p:sp>
      <p:pic>
        <p:nvPicPr>
          <p:cNvPr id="4" name="Picture 3" descr="A cover of a book&#10;&#10;AI-generated content may be incorrect.">
            <a:extLst>
              <a:ext uri="{FF2B5EF4-FFF2-40B4-BE49-F238E27FC236}">
                <a16:creationId xmlns:a16="http://schemas.microsoft.com/office/drawing/2014/main" id="{DC0CE59B-440A-D02E-2DC0-6F10488AB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9050" y="835377"/>
            <a:ext cx="10400581" cy="11397898"/>
          </a:xfrm>
          <a:prstGeom prst="rect">
            <a:avLst/>
          </a:prstGeom>
          <a:noFill/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D403E7B-9DC1-D5AF-2979-FCBBF26B83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41450" y="946150"/>
            <a:ext cx="9877258" cy="80850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Clár 2026 </a:t>
            </a:r>
            <a:r>
              <a:rPr lang="en-US" dirty="0" err="1"/>
              <a:t>Programme</a:t>
            </a:r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DDD46C7-FDD3-7099-2B43-1D159ABF98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62088" y="5362575"/>
            <a:ext cx="9856787" cy="68707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Fáilte</a:t>
            </a:r>
          </a:p>
        </p:txBody>
      </p:sp>
    </p:spTree>
    <p:extLst>
      <p:ext uri="{BB962C8B-B14F-4D97-AF65-F5344CB8AC3E}">
        <p14:creationId xmlns:p14="http://schemas.microsoft.com/office/powerpoint/2010/main" val="3740760801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en-IE" dirty="0"/>
          </a:p>
          <a:p>
            <a:pPr lvl="0"/>
            <a:r>
              <a:rPr lang="en-IE" dirty="0"/>
              <a:t>The </a:t>
            </a:r>
            <a:r>
              <a:rPr lang="en-IE" u="sng" dirty="0"/>
              <a:t>threshold is now </a:t>
            </a:r>
            <a:r>
              <a:rPr lang="en-IE" b="1" u="sng" dirty="0"/>
              <a:t>€65,000</a:t>
            </a:r>
            <a:r>
              <a:rPr lang="en-IE" b="1" dirty="0"/>
              <a:t> </a:t>
            </a:r>
            <a:r>
              <a:rPr lang="en-IE" dirty="0"/>
              <a:t>(exclusive of VAT), at which contracting authorities are required to advertise all contracts for </a:t>
            </a:r>
            <a:r>
              <a:rPr lang="en-IE" b="1" dirty="0"/>
              <a:t>goods and services </a:t>
            </a:r>
            <a:r>
              <a:rPr lang="en-IE" dirty="0"/>
              <a:t>on </a:t>
            </a:r>
            <a:r>
              <a:rPr lang="en-IE" dirty="0" err="1"/>
              <a:t>eTenders</a:t>
            </a:r>
            <a:r>
              <a:rPr lang="en-IE" dirty="0"/>
              <a:t> </a:t>
            </a:r>
          </a:p>
          <a:p>
            <a:pPr lvl="0"/>
            <a:endParaRPr lang="en-IE" dirty="0"/>
          </a:p>
          <a:p>
            <a:pPr lvl="0"/>
            <a:r>
              <a:rPr lang="en-IE" dirty="0"/>
              <a:t>The threshold is now </a:t>
            </a:r>
            <a:r>
              <a:rPr lang="en-IE" b="1" dirty="0"/>
              <a:t>€200,000 </a:t>
            </a:r>
            <a:r>
              <a:rPr lang="en-IE" dirty="0"/>
              <a:t>(exclusive of VAT), at which contracting authorities are required to advertise all contracts for </a:t>
            </a:r>
            <a:r>
              <a:rPr lang="en-IE" b="1" dirty="0"/>
              <a:t>works</a:t>
            </a:r>
            <a:r>
              <a:rPr lang="en-IE" dirty="0"/>
              <a:t> on </a:t>
            </a:r>
            <a:r>
              <a:rPr lang="en-IE" dirty="0" err="1"/>
              <a:t>eTenders</a:t>
            </a:r>
            <a:r>
              <a:rPr lang="en-IE" dirty="0"/>
              <a:t> </a:t>
            </a:r>
          </a:p>
          <a:p>
            <a:pPr lvl="0"/>
            <a:endParaRPr lang="en-IE" dirty="0"/>
          </a:p>
          <a:p>
            <a:r>
              <a:rPr lang="en-IE" dirty="0"/>
              <a:t>Notwithstanding the above, contracting authorities are required to publish contract award information for all procurements over €25,000 (exclusive of VAT), on the </a:t>
            </a:r>
            <a:r>
              <a:rPr lang="en-IE" dirty="0" err="1"/>
              <a:t>eTenders</a:t>
            </a:r>
            <a:r>
              <a:rPr lang="en-IE" dirty="0"/>
              <a:t> website on completion of the award (whether the procurement was advertised on </a:t>
            </a:r>
            <a:r>
              <a:rPr lang="en-IE" dirty="0" err="1"/>
              <a:t>eTenders</a:t>
            </a:r>
            <a:r>
              <a:rPr lang="en-IE" dirty="0"/>
              <a:t> or not).</a:t>
            </a:r>
          </a:p>
          <a:p>
            <a:endParaRPr lang="en-IE" dirty="0"/>
          </a:p>
          <a:p>
            <a:r>
              <a:rPr lang="en-IE" dirty="0"/>
              <a:t>The OGP has created a web page where public bodies can find further information on the circular, including FAQs. </a:t>
            </a:r>
          </a:p>
          <a:p>
            <a:r>
              <a:rPr lang="en-IE" dirty="0">
                <a:hlinkClick r:id="rId2"/>
              </a:rPr>
              <a:t>gov.ie - New circular to assist SMEs in Public Procurement (www.gov.ie)</a:t>
            </a:r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sp>
        <p:nvSpPr>
          <p:cNvPr id="3" name="Rectangle 2"/>
          <p:cNvSpPr/>
          <p:nvPr/>
        </p:nvSpPr>
        <p:spPr>
          <a:xfrm>
            <a:off x="2934268" y="1002605"/>
            <a:ext cx="158450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6000" b="1" spc="-85">
                <a:solidFill>
                  <a:srgbClr val="004D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Changes to the National Public Procurement Guidelines</a:t>
            </a:r>
          </a:p>
        </p:txBody>
      </p:sp>
    </p:spTree>
    <p:extLst>
      <p:ext uri="{BB962C8B-B14F-4D97-AF65-F5344CB8AC3E}">
        <p14:creationId xmlns:p14="http://schemas.microsoft.com/office/powerpoint/2010/main" val="119651183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564105" y="2827421"/>
            <a:ext cx="10614040" cy="10724805"/>
          </a:xfrm>
        </p:spPr>
        <p:txBody>
          <a:bodyPr vert="horz" lIns="91440" tIns="45720" rIns="91440" bIns="45720" numCol="1" spcCol="1039079" rtlCol="0" anchor="t">
            <a:normAutofit/>
          </a:bodyPr>
          <a:lstStyle/>
          <a:p>
            <a:endParaRPr lang="en-IE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IE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deadline on Submit</a:t>
            </a:r>
            <a:endParaRPr lang="en-IE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E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Measure 1: 15</a:t>
            </a:r>
            <a:r>
              <a:rPr lang="en-IE" sz="5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IE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2026</a:t>
            </a:r>
          </a:p>
          <a:p>
            <a:endParaRPr lang="en-IE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IE" sz="5400" b="1" dirty="0">
                <a:latin typeface="Times New Roman"/>
                <a:ea typeface="Calibri"/>
                <a:cs typeface="Times New Roman"/>
              </a:rPr>
              <a:t>Indicative </a:t>
            </a:r>
            <a:r>
              <a:rPr lang="en-IE" sz="5400" dirty="0">
                <a:latin typeface="Times New Roman"/>
                <a:ea typeface="Calibri"/>
                <a:cs typeface="Times New Roman"/>
              </a:rPr>
              <a:t>Date for Project Approvals: summer onwards from 2026</a:t>
            </a:r>
          </a:p>
          <a:p>
            <a:endParaRPr lang="en-IE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IE" sz="5400" b="1" dirty="0">
                <a:latin typeface="Times New Roman"/>
                <a:ea typeface="Calibri"/>
                <a:cs typeface="Times New Roman"/>
              </a:rPr>
              <a:t>Indicative </a:t>
            </a:r>
            <a:r>
              <a:rPr lang="en-IE" sz="5400" dirty="0">
                <a:latin typeface="Times New Roman"/>
                <a:ea typeface="Calibri"/>
                <a:cs typeface="Times New Roman"/>
              </a:rPr>
              <a:t>Project Completion and Drawdown: 30</a:t>
            </a:r>
            <a:r>
              <a:rPr lang="en-IE" sz="5400" baseline="30000" dirty="0">
                <a:latin typeface="Times New Roman"/>
                <a:ea typeface="Calibri"/>
                <a:cs typeface="Times New Roman"/>
              </a:rPr>
              <a:t>th</a:t>
            </a:r>
            <a:r>
              <a:rPr lang="en-IE" sz="5400" dirty="0">
                <a:latin typeface="Times New Roman"/>
                <a:ea typeface="Calibri"/>
                <a:cs typeface="Times New Roman"/>
              </a:rPr>
              <a:t> of May 2027</a:t>
            </a:r>
            <a:endParaRPr lang="en-IE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34268" y="1002605"/>
            <a:ext cx="158450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IE" sz="6000" b="1" spc="-85">
                <a:solidFill>
                  <a:srgbClr val="004D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Important Dates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297" y="3998858"/>
            <a:ext cx="11429703" cy="7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947022"/>
      </p:ext>
    </p:extLst>
  </p:cSld>
  <p:clrMapOvr>
    <a:masterClrMapping/>
  </p:clrMapOvr>
  <p:transition spd="med" advTm="23196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C7FD25-8065-C170-564A-6DEE0093CD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numCol="1" spcCol="1039079" rtlCol="0" anchor="t">
            <a:normAutofit/>
          </a:bodyPr>
          <a:lstStyle/>
          <a:p>
            <a:r>
              <a:rPr lang="en-US" sz="4400" dirty="0">
                <a:latin typeface="Times New Roman"/>
                <a:ea typeface="+mn-lt"/>
                <a:cs typeface="+mn-lt"/>
              </a:rPr>
              <a:t>Fully completed forms for </a:t>
            </a:r>
            <a:r>
              <a:rPr lang="en-US" sz="4400" dirty="0">
                <a:solidFill>
                  <a:srgbClr val="215E99"/>
                </a:solidFill>
                <a:latin typeface="Times New Roman"/>
                <a:ea typeface="+mn-lt"/>
                <a:cs typeface="+mn-lt"/>
              </a:rPr>
              <a:t>Measure 1</a:t>
            </a:r>
            <a:r>
              <a:rPr lang="en-US" sz="4400" dirty="0">
                <a:latin typeface="Times New Roman"/>
                <a:ea typeface="+mn-lt"/>
                <a:cs typeface="+mn-lt"/>
              </a:rPr>
              <a:t> must be returned to Galway County Council</a:t>
            </a:r>
            <a:endParaRPr lang="en-US" sz="4400" dirty="0">
              <a:latin typeface="Times New Roman"/>
            </a:endParaRPr>
          </a:p>
          <a:p>
            <a:r>
              <a:rPr lang="en-US" sz="4400" b="1" dirty="0">
                <a:solidFill>
                  <a:srgbClr val="0B769F"/>
                </a:solidFill>
                <a:latin typeface="Times New Roman"/>
                <a:ea typeface="+mn-lt"/>
                <a:cs typeface="+mn-lt"/>
              </a:rPr>
              <a:t>√</a:t>
            </a:r>
            <a:r>
              <a:rPr lang="en-US" sz="4400" dirty="0">
                <a:latin typeface="Times New Roman"/>
                <a:ea typeface="+mn-lt"/>
                <a:cs typeface="+mn-lt"/>
              </a:rPr>
              <a:t>            by </a:t>
            </a:r>
            <a:r>
              <a:rPr lang="en-US" sz="4400" b="1" dirty="0">
                <a:solidFill>
                  <a:srgbClr val="215E99"/>
                </a:solidFill>
                <a:latin typeface="Times New Roman"/>
                <a:ea typeface="+mn-lt"/>
                <a:cs typeface="+mn-lt"/>
              </a:rPr>
              <a:t>11 P.M. on Friday the 15</a:t>
            </a:r>
            <a:r>
              <a:rPr lang="en-US" sz="4400" b="1" baseline="30000" dirty="0">
                <a:solidFill>
                  <a:srgbClr val="215E99"/>
                </a:solidFill>
                <a:latin typeface="Times New Roman"/>
                <a:ea typeface="+mn-lt"/>
                <a:cs typeface="+mn-lt"/>
              </a:rPr>
              <a:t>th</a:t>
            </a:r>
            <a:r>
              <a:rPr lang="en-US" sz="4400" b="1" dirty="0">
                <a:solidFill>
                  <a:srgbClr val="215E99"/>
                </a:solidFill>
                <a:latin typeface="Times New Roman"/>
                <a:ea typeface="+mn-lt"/>
                <a:cs typeface="+mn-lt"/>
              </a:rPr>
              <a:t> May</a:t>
            </a:r>
            <a:r>
              <a:rPr lang="en-US" sz="4400" dirty="0">
                <a:latin typeface="Times New Roman"/>
                <a:ea typeface="+mn-lt"/>
                <a:cs typeface="+mn-lt"/>
              </a:rPr>
              <a:t> via </a:t>
            </a:r>
            <a:r>
              <a:rPr lang="en-US" sz="4400" dirty="0">
                <a:latin typeface="Times New Roman"/>
                <a:ea typeface="+mn-lt"/>
                <a:cs typeface="+mn-lt"/>
                <a:hlinkClick r:id="rId2"/>
              </a:rPr>
              <a:t>https://galwaycoco.submit.com</a:t>
            </a:r>
            <a:endParaRPr lang="en-US" sz="4400" dirty="0">
              <a:latin typeface="Times New Roman"/>
            </a:endParaRPr>
          </a:p>
          <a:p>
            <a:r>
              <a:rPr lang="en-US" sz="4400" b="1" dirty="0">
                <a:solidFill>
                  <a:srgbClr val="0B769F"/>
                </a:solidFill>
                <a:latin typeface="Times New Roman"/>
                <a:ea typeface="+mn-lt"/>
                <a:cs typeface="+mn-lt"/>
              </a:rPr>
              <a:t>√            </a:t>
            </a:r>
            <a:r>
              <a:rPr lang="en-US" sz="4400" dirty="0">
                <a:solidFill>
                  <a:srgbClr val="444444"/>
                </a:solidFill>
                <a:latin typeface="Times New Roman"/>
                <a:ea typeface="+mn-lt"/>
                <a:cs typeface="+mn-lt"/>
              </a:rPr>
              <a:t>Further Information: </a:t>
            </a:r>
            <a:r>
              <a:rPr lang="en-US" sz="4400" dirty="0">
                <a:solidFill>
                  <a:srgbClr val="444444"/>
                </a:solidFill>
                <a:latin typeface="Times New Roman"/>
                <a:ea typeface="+mn-lt"/>
                <a:cs typeface="+mn-lt"/>
                <a:hlinkClick r:id="rId3"/>
              </a:rPr>
              <a:t>Galway County Council</a:t>
            </a:r>
            <a:endParaRPr lang="en-US" sz="4400" dirty="0">
              <a:latin typeface="Times New Roman"/>
            </a:endParaRPr>
          </a:p>
          <a:p>
            <a:r>
              <a:rPr lang="en-US" sz="4400" b="1" dirty="0">
                <a:solidFill>
                  <a:srgbClr val="0B769F"/>
                </a:solidFill>
                <a:latin typeface="Times New Roman"/>
                <a:ea typeface="+mn-lt"/>
                <a:cs typeface="+mn-lt"/>
              </a:rPr>
              <a:t>√            </a:t>
            </a:r>
            <a:r>
              <a:rPr lang="en-US" sz="4400" dirty="0">
                <a:solidFill>
                  <a:srgbClr val="000000"/>
                </a:solidFill>
                <a:latin typeface="Times New Roman"/>
                <a:ea typeface="+mn-lt"/>
                <a:cs typeface="+mn-lt"/>
              </a:rPr>
              <a:t>Queries Community &amp; Rural Development Unit, Galway County Council</a:t>
            </a:r>
            <a:endParaRPr lang="en-US" sz="4400" dirty="0">
              <a:latin typeface="Times New Roman"/>
            </a:endParaRPr>
          </a:p>
          <a:p>
            <a:r>
              <a:rPr lang="en-US" sz="4400" b="1" dirty="0">
                <a:solidFill>
                  <a:srgbClr val="0B769F"/>
                </a:solidFill>
                <a:latin typeface="Times New Roman"/>
                <a:ea typeface="+mn-lt"/>
                <a:cs typeface="+mn-lt"/>
              </a:rPr>
              <a:t>√            </a:t>
            </a:r>
            <a:r>
              <a:rPr lang="en-US" sz="4400" dirty="0">
                <a:solidFill>
                  <a:srgbClr val="000000"/>
                </a:solidFill>
                <a:latin typeface="Times New Roman"/>
                <a:ea typeface="+mn-lt"/>
                <a:cs typeface="+mn-lt"/>
              </a:rPr>
              <a:t>Email: </a:t>
            </a:r>
            <a:r>
              <a:rPr lang="en-US" sz="4400" dirty="0">
                <a:solidFill>
                  <a:srgbClr val="000000"/>
                </a:solidFill>
                <a:latin typeface="Times New Roman"/>
                <a:ea typeface="+mn-lt"/>
                <a:cs typeface="+mn-lt"/>
                <a:hlinkClick r:id="rId4"/>
              </a:rPr>
              <a:t>clar@galwaycoco.ie</a:t>
            </a:r>
            <a:endParaRPr lang="en-US" sz="4400" dirty="0">
              <a:latin typeface="Times New Roman"/>
            </a:endParaRPr>
          </a:p>
          <a:p>
            <a:r>
              <a:rPr lang="en-US" sz="4400" b="1" dirty="0">
                <a:solidFill>
                  <a:srgbClr val="0B769F"/>
                </a:solidFill>
                <a:latin typeface="Times New Roman"/>
                <a:ea typeface="+mn-lt"/>
                <a:cs typeface="+mn-lt"/>
              </a:rPr>
              <a:t>√            </a:t>
            </a:r>
            <a:r>
              <a:rPr lang="en-US" sz="4400" dirty="0">
                <a:solidFill>
                  <a:srgbClr val="000000"/>
                </a:solidFill>
                <a:latin typeface="Times New Roman"/>
                <a:ea typeface="+mn-lt"/>
                <a:cs typeface="+mn-lt"/>
              </a:rPr>
              <a:t>Tel:  091-509396/091-509266/091-509334</a:t>
            </a:r>
            <a:endParaRPr lang="en-US" sz="4400" dirty="0">
              <a:latin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906010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numCol="1" spcCol="1039079" rtlCol="0" anchor="t">
            <a:normAutofit fontScale="85000" lnSpcReduction="20000"/>
          </a:bodyPr>
          <a:lstStyle/>
          <a:p>
            <a:pPr algn="ctr"/>
            <a:r>
              <a:rPr lang="en-IE" sz="8000" dirty="0">
                <a:latin typeface="Times New Roman"/>
                <a:ea typeface="Calibri"/>
                <a:cs typeface="Times New Roman"/>
              </a:rPr>
              <a:t>Further information available on services Community and Rural Development Grant Schemes under </a:t>
            </a:r>
            <a:r>
              <a:rPr lang="en-IE" sz="8000" dirty="0" err="1">
                <a:latin typeface="Times New Roman"/>
                <a:ea typeface="Calibri"/>
                <a:cs typeface="Times New Roman"/>
              </a:rPr>
              <a:t>Clár</a:t>
            </a:r>
            <a:endParaRPr lang="en-IE" sz="8000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E" sz="8000" dirty="0">
                <a:latin typeface="Times New Roman"/>
                <a:ea typeface="Calibri"/>
                <a:cs typeface="Times New Roman"/>
              </a:rPr>
              <a:t>  </a:t>
            </a:r>
            <a:r>
              <a:rPr lang="en-IE" sz="8000" dirty="0">
                <a:latin typeface="Times New Roman"/>
                <a:ea typeface="Calibri"/>
                <a:cs typeface="Times New Roman"/>
                <a:hlinkClick r:id="rId2"/>
              </a:rPr>
              <a:t>www.galway.ie</a:t>
            </a:r>
            <a:endParaRPr lang="en-IE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E" sz="8000" dirty="0">
                <a:latin typeface="Times New Roman"/>
                <a:ea typeface="Calibri"/>
                <a:cs typeface="Times New Roman"/>
              </a:rPr>
              <a:t>Make an Applicaiton on Submit.com under the Clár grant scheme 2026</a:t>
            </a:r>
            <a:endParaRPr lang="en-IE" sz="8000" dirty="0">
              <a:latin typeface="Times New Roman"/>
              <a:cs typeface="Times New Roman"/>
            </a:endParaRPr>
          </a:p>
          <a:p>
            <a:pPr algn="ctr"/>
            <a:endParaRPr lang="en-IE" sz="8000" dirty="0">
              <a:latin typeface="Arial" panose="020B0604020202020204"/>
              <a:cs typeface="Arial"/>
            </a:endParaRPr>
          </a:p>
          <a:p>
            <a:pPr algn="ctr"/>
            <a:r>
              <a:rPr lang="en-IE" sz="80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clar@galwaycoco.ie</a:t>
            </a:r>
            <a:endParaRPr lang="en-IE" sz="8000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en-IE" sz="5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Tel:  091-509396/091-509266/091-509334</a:t>
            </a:r>
            <a:endParaRPr lang="en-IE" dirty="0"/>
          </a:p>
          <a:p>
            <a:pPr algn="ctr"/>
            <a:r>
              <a:rPr lang="en-IE" sz="72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Thank you for your attendance.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452"/>
            <a:ext cx="6961344" cy="25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890" y="0"/>
            <a:ext cx="4890164" cy="29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93919" y="432000"/>
            <a:ext cx="5440199" cy="252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6BF592-5185-B8F9-0D0D-C482228EDE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275" y="43956"/>
            <a:ext cx="7126842" cy="290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351034"/>
      </p:ext>
    </p:extLst>
  </p:cSld>
  <p:clrMapOvr>
    <a:masterClrMapping/>
  </p:clrMapOvr>
  <p:transition spd="med" advTm="15168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9EBC06-E7C8-E79C-E0E2-928C7AAD70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0719563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169569-3DCF-02C3-0241-0940B1CA0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237" y="2336347"/>
            <a:ext cx="20290971" cy="1052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21658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72A420-ABDF-4E21-3E69-E49F7B2F5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746" y="1825158"/>
            <a:ext cx="19091490" cy="108155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7E2466-3282-8B53-967C-2F4D22967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581" y="6483063"/>
            <a:ext cx="15210838" cy="7498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9C3C61-2641-2F36-761F-C614ED881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981" y="6635463"/>
            <a:ext cx="15210838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52520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56A3E7-8478-9D50-CD7B-0D50A32D7B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E6F111-9275-E811-58C5-10E8D48C3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3378"/>
            <a:ext cx="23434158" cy="1167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0049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31669" y="2973517"/>
            <a:ext cx="14876299" cy="9522564"/>
          </a:xfrm>
        </p:spPr>
        <p:txBody>
          <a:bodyPr vert="horz" lIns="91440" tIns="45720" rIns="91440" bIns="45720" numCol="1" spcCol="1039079" rtlCol="0" anchor="t">
            <a:normAutofit/>
          </a:bodyPr>
          <a:lstStyle/>
          <a:p>
            <a:pPr lvl="0"/>
            <a:r>
              <a:rPr lang="en-IE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measures being funded under the programme are:</a:t>
            </a:r>
          </a:p>
          <a:p>
            <a:pPr lvl="0"/>
            <a:endParaRPr lang="en-I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 1:   Developing Community Facilities &amp; Amenities</a:t>
            </a:r>
          </a:p>
          <a:p>
            <a:pPr marL="571500" indent="-5715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E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en-I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E" sz="6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1441449" y="641929"/>
            <a:ext cx="19328493" cy="2710871"/>
          </a:xfrm>
          <a:prstGeom prst="rect">
            <a:avLst/>
          </a:prstGeom>
        </p:spPr>
        <p:txBody>
          <a:bodyPr/>
          <a:lstStyle>
            <a:lvl1pPr marL="0" marR="0" indent="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-150" baseline="0">
                <a:ln>
                  <a:noFill/>
                </a:ln>
                <a:solidFill>
                  <a:srgbClr val="5E5E5E"/>
                </a:solidFill>
                <a:uFillTx/>
                <a:latin typeface="+mn-lt"/>
                <a:ea typeface="Open Sans"/>
                <a:cs typeface="Open Sans"/>
                <a:sym typeface="Open Sans"/>
              </a:defRPr>
            </a:lvl1pPr>
            <a:lvl2pPr marL="0" marR="0" indent="22860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-150" baseline="0">
                <a:ln>
                  <a:noFill/>
                </a:ln>
                <a:solidFill>
                  <a:srgbClr val="5E5E5E"/>
                </a:solidFill>
                <a:uFillTx/>
                <a:latin typeface="+mn-lt"/>
                <a:ea typeface="Open Sans"/>
                <a:cs typeface="Open Sans"/>
                <a:sym typeface="Open Sans"/>
              </a:defRPr>
            </a:lvl2pPr>
            <a:lvl3pPr marL="1440000" marR="0" indent="-85725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3BE41"/>
              </a:buClr>
              <a:buSzTx/>
              <a:buFont typeface=".AppleSystemUIFont" charset="-120"/>
              <a:buChar char="—"/>
              <a:tabLst/>
              <a:defRPr sz="6000" b="0" i="1" u="none" strike="noStrike" cap="none" spc="-150" baseline="0">
                <a:ln>
                  <a:noFill/>
                </a:ln>
                <a:solidFill>
                  <a:srgbClr val="5E5E5E"/>
                </a:solidFill>
                <a:uFillTx/>
                <a:latin typeface="+mn-lt"/>
                <a:ea typeface="Open Sans"/>
                <a:cs typeface="Open Sans"/>
                <a:sym typeface="Open Sans"/>
              </a:defRPr>
            </a:lvl3pPr>
            <a:lvl4pPr marL="2160000" marR="0" indent="-68580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3BE41"/>
              </a:buClr>
              <a:buSzTx/>
              <a:buFont typeface=".AppleSystemUIFont" charset="-120"/>
              <a:buChar char="—"/>
              <a:tabLst/>
              <a:defRPr sz="4800" b="0" i="0" u="none" strike="noStrike" cap="none" spc="-150" baseline="0">
                <a:ln>
                  <a:noFill/>
                </a:ln>
                <a:solidFill>
                  <a:srgbClr val="5E5E5E"/>
                </a:solidFill>
                <a:uFillTx/>
                <a:latin typeface="+mn-lt"/>
                <a:ea typeface="Open Sans"/>
                <a:cs typeface="Open Sans"/>
                <a:sym typeface="Open Sans"/>
              </a:defRPr>
            </a:lvl4pPr>
            <a:lvl5pPr marL="2880000" marR="0" indent="-68580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3BE41"/>
              </a:buClr>
              <a:buSzTx/>
              <a:buFont typeface=".AppleSystemUIFont" charset="-120"/>
              <a:buChar char="–"/>
              <a:tabLst/>
              <a:defRPr sz="4800" b="0" i="1" u="none" strike="noStrike" cap="none" spc="-150" baseline="0">
                <a:ln>
                  <a:noFill/>
                </a:ln>
                <a:solidFill>
                  <a:srgbClr val="5E5E5E"/>
                </a:solidFill>
                <a:uFillTx/>
                <a:latin typeface="+mn-lt"/>
                <a:ea typeface="Open Sans"/>
                <a:cs typeface="Open Sans"/>
                <a:sym typeface="Open Sans"/>
              </a:defRPr>
            </a:lvl5pPr>
            <a:lvl6pPr marL="0" marR="0" indent="1143000" algn="ctr" defTabSz="82550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300" b="0" i="0" u="none" strike="noStrike" cap="none" spc="-206" baseline="0">
                <a:ln>
                  <a:noFill/>
                </a:ln>
                <a:solidFill>
                  <a:srgbClr val="004E46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1371600" algn="ctr" defTabSz="82550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300" b="0" i="0" u="none" strike="noStrike" cap="none" spc="-206" baseline="0">
                <a:ln>
                  <a:noFill/>
                </a:ln>
                <a:solidFill>
                  <a:srgbClr val="004E46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1600200" algn="ctr" defTabSz="82550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300" b="0" i="0" u="none" strike="noStrike" cap="none" spc="-206" baseline="0">
                <a:ln>
                  <a:noFill/>
                </a:ln>
                <a:solidFill>
                  <a:srgbClr val="004E46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1828800" algn="ctr" defTabSz="82550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300" b="0" i="0" u="none" strike="noStrike" cap="none" spc="-206" baseline="0">
                <a:ln>
                  <a:noFill/>
                </a:ln>
                <a:solidFill>
                  <a:srgbClr val="004E46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lang="en-IE"/>
          </a:p>
          <a:p>
            <a:endParaRPr lang="en-IE"/>
          </a:p>
          <a:p>
            <a:endParaRPr lang="en-IE"/>
          </a:p>
        </p:txBody>
      </p:sp>
      <p:sp>
        <p:nvSpPr>
          <p:cNvPr id="4" name="Rectangle 3"/>
          <p:cNvSpPr/>
          <p:nvPr/>
        </p:nvSpPr>
        <p:spPr>
          <a:xfrm>
            <a:off x="1937657" y="641263"/>
            <a:ext cx="17961429" cy="101566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IE" sz="6000" b="1" spc="-85" dirty="0">
                <a:solidFill>
                  <a:srgbClr val="004D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CLÁR 2026 Measures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17446118" y="3374570"/>
            <a:ext cx="5400000" cy="540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7968" y="3108799"/>
            <a:ext cx="7965251" cy="9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443913"/>
      </p:ext>
    </p:extLst>
  </p:cSld>
  <p:clrMapOvr>
    <a:masterClrMapping/>
  </p:clrMapOvr>
  <p:transition spd="med" advTm="18555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61452" y="2254518"/>
            <a:ext cx="13503708" cy="11218459"/>
          </a:xfrm>
        </p:spPr>
        <p:txBody>
          <a:bodyPr vert="horz" lIns="91440" tIns="45720" rIns="91440" bIns="45720" numCol="1" spcCol="1039079" rtlCol="0" anchor="t">
            <a:normAutofit/>
          </a:bodyPr>
          <a:lstStyle/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4800" dirty="0">
                <a:latin typeface="Times New Roman"/>
                <a:ea typeface="Calibri"/>
                <a:cs typeface="Times New Roman"/>
              </a:rPr>
              <a:t>Budget is </a:t>
            </a:r>
            <a:r>
              <a:rPr lang="en-IE" sz="4800" dirty="0">
                <a:highlight>
                  <a:srgbClr val="FFFF00"/>
                </a:highlight>
                <a:latin typeface="Times New Roman"/>
                <a:ea typeface="Calibri"/>
                <a:cs typeface="Times New Roman"/>
              </a:rPr>
              <a:t>€12 </a:t>
            </a:r>
            <a:r>
              <a:rPr lang="en-IE" sz="4800" dirty="0">
                <a:latin typeface="Times New Roman"/>
                <a:ea typeface="Calibri"/>
                <a:cs typeface="Times New Roman"/>
              </a:rPr>
              <a:t>million across all measures for clár 2026. </a:t>
            </a:r>
          </a:p>
          <a:p>
            <a:pPr marL="685800" lvl="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4800" dirty="0">
                <a:latin typeface="Times New Roman"/>
                <a:ea typeface="Calibri"/>
                <a:cs typeface="Times New Roman"/>
              </a:rPr>
              <a:t>Applications for Measure 1 via Local Authority</a:t>
            </a:r>
          </a:p>
          <a:p>
            <a:pPr marL="685800" lvl="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for Measures 2 and 3 direct to the DRCDG</a:t>
            </a:r>
          </a:p>
          <a:p>
            <a:pPr marL="685800" lvl="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4800" dirty="0">
                <a:latin typeface="Times New Roman"/>
                <a:ea typeface="Calibri"/>
                <a:cs typeface="Times New Roman"/>
              </a:rPr>
              <a:t> Outlines and forms are available on </a:t>
            </a:r>
            <a:r>
              <a:rPr lang="en-IE" sz="4800" dirty="0">
                <a:solidFill>
                  <a:schemeClr val="accent1"/>
                </a:solidFill>
                <a:latin typeface="Times New Roman"/>
                <a:ea typeface="Calibri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www.gov.ie/drcd</a:t>
            </a:r>
            <a:r>
              <a:rPr lang="en-IE" sz="4800" dirty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g </a:t>
            </a:r>
          </a:p>
          <a:p>
            <a:pPr marL="685800" lvl="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4800" dirty="0">
                <a:latin typeface="Times New Roman"/>
                <a:ea typeface="Calibri"/>
                <a:cs typeface="Times New Roman"/>
              </a:rPr>
              <a:t>Min. Grant of €5,000 &amp; Max. Grant </a:t>
            </a:r>
            <a:r>
              <a:rPr lang="en-IE" sz="4800" dirty="0">
                <a:highlight>
                  <a:srgbClr val="FFFF00"/>
                </a:highlight>
                <a:latin typeface="Times New Roman"/>
                <a:ea typeface="Calibri"/>
                <a:cs typeface="Times New Roman"/>
              </a:rPr>
              <a:t>€65,000 </a:t>
            </a:r>
            <a:r>
              <a:rPr lang="en-IE" sz="4800" dirty="0">
                <a:latin typeface="Times New Roman"/>
                <a:ea typeface="Calibri"/>
                <a:cs typeface="Times New Roman"/>
              </a:rPr>
              <a:t>under Measure 1</a:t>
            </a:r>
          </a:p>
        </p:txBody>
      </p:sp>
      <p:sp>
        <p:nvSpPr>
          <p:cNvPr id="3" name="Rectangle 2"/>
          <p:cNvSpPr/>
          <p:nvPr/>
        </p:nvSpPr>
        <p:spPr>
          <a:xfrm>
            <a:off x="2346764" y="243023"/>
            <a:ext cx="17047029" cy="101566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IE" sz="6000" b="1" spc="-85" dirty="0">
                <a:solidFill>
                  <a:srgbClr val="004D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CLÁR 2026</a:t>
            </a:r>
            <a:endParaRPr lang="en-IE" sz="6000" b="1" spc="-85" dirty="0">
              <a:solidFill>
                <a:srgbClr val="004D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9869" y="3577389"/>
            <a:ext cx="10087847" cy="81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24104"/>
      </p:ext>
    </p:extLst>
  </p:cSld>
  <p:clrMapOvr>
    <a:masterClrMapping/>
  </p:clrMapOvr>
  <p:transition spd="med" advTm="461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52500" y="3835021"/>
            <a:ext cx="14667147" cy="9735506"/>
          </a:xfrm>
        </p:spPr>
        <p:txBody>
          <a:bodyPr vert="horz" lIns="91440" tIns="45720" rIns="91440" bIns="45720" numCol="1" spcCol="1039079" rtlCol="0" anchor="t">
            <a:normAutofit fontScale="92500" lnSpcReduction="1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IE" sz="4000" dirty="0">
                <a:latin typeface="Times New Roman"/>
                <a:ea typeface="Calibri"/>
                <a:cs typeface="Times New Roman"/>
              </a:rPr>
              <a:t>Measure 1 will support a variety of capital interventions provided that they contribute to the enhancement of existing, and/or the development of new, accessible Community Facilities/Amenities.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I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IE" sz="4000" dirty="0">
                <a:latin typeface="Times New Roman"/>
                <a:ea typeface="Calibri"/>
                <a:cs typeface="Times New Roman"/>
              </a:rPr>
              <a:t>Up to </a:t>
            </a:r>
            <a:r>
              <a:rPr lang="en-IE" sz="4000" b="1" dirty="0">
                <a:latin typeface="Times New Roman"/>
                <a:ea typeface="Calibri"/>
                <a:cs typeface="Times New Roman"/>
              </a:rPr>
              <a:t>16 project applications </a:t>
            </a:r>
            <a:r>
              <a:rPr lang="en-IE" sz="4000" dirty="0">
                <a:latin typeface="Times New Roman"/>
                <a:ea typeface="Calibri"/>
                <a:cs typeface="Times New Roman"/>
              </a:rPr>
              <a:t>may be selected by the LA for onward submission to the Department for its consideration. </a:t>
            </a:r>
          </a:p>
          <a:p>
            <a:endParaRPr lang="en-IE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IE" sz="4000" b="1" dirty="0">
                <a:latin typeface="Times New Roman"/>
                <a:ea typeface="Calibri"/>
                <a:cs typeface="Times New Roman"/>
              </a:rPr>
              <a:t>The facilities and amenities must be freely available (nominal fee acceptable) to all members of the community without any additional restrictions or requirements being imposed.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I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IE" sz="4000" dirty="0">
                <a:latin typeface="Times New Roman"/>
                <a:ea typeface="Calibri"/>
                <a:cs typeface="Times New Roman"/>
              </a:rPr>
              <a:t>A minimum grant of €5,000 and maximum grant of €65,000 will apply to this measure.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I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IE" sz="4000" dirty="0">
                <a:latin typeface="Times New Roman"/>
                <a:ea typeface="Calibri"/>
                <a:cs typeface="Times New Roman"/>
              </a:rPr>
              <a:t>The scheme will provide up to 90% of the cost. 10% cash contribution required.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IE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E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E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E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1111704"/>
            <a:ext cx="181242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6000" b="1" spc="-85" dirty="0">
                <a:solidFill>
                  <a:srgbClr val="004D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Measure 1: Developing Community Facilities and Amenities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5619647" y="3537189"/>
            <a:ext cx="8395375" cy="9345919"/>
            <a:chOff x="13596937" y="2660478"/>
            <a:chExt cx="7406619" cy="9345919"/>
          </a:xfrm>
        </p:grpSpPr>
        <p:sp>
          <p:nvSpPr>
            <p:cNvPr id="7" name="Freeform 6"/>
            <p:cNvSpPr/>
            <p:nvPr/>
          </p:nvSpPr>
          <p:spPr>
            <a:xfrm>
              <a:off x="17716396" y="2660478"/>
              <a:ext cx="3274975" cy="2002973"/>
            </a:xfrm>
            <a:custGeom>
              <a:avLst/>
              <a:gdLst>
                <a:gd name="connsiteX0" fmla="*/ 0 w 1765215"/>
                <a:gd name="connsiteY0" fmla="*/ 767869 h 1535737"/>
                <a:gd name="connsiteX1" fmla="*/ 383934 w 1765215"/>
                <a:gd name="connsiteY1" fmla="*/ 0 h 1535737"/>
                <a:gd name="connsiteX2" fmla="*/ 1381281 w 1765215"/>
                <a:gd name="connsiteY2" fmla="*/ 0 h 1535737"/>
                <a:gd name="connsiteX3" fmla="*/ 1765215 w 1765215"/>
                <a:gd name="connsiteY3" fmla="*/ 767869 h 1535737"/>
                <a:gd name="connsiteX4" fmla="*/ 1381281 w 1765215"/>
                <a:gd name="connsiteY4" fmla="*/ 1535737 h 1535737"/>
                <a:gd name="connsiteX5" fmla="*/ 383934 w 1765215"/>
                <a:gd name="connsiteY5" fmla="*/ 1535737 h 1535737"/>
                <a:gd name="connsiteX6" fmla="*/ 0 w 1765215"/>
                <a:gd name="connsiteY6" fmla="*/ 767869 h 1535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5215" h="1535737">
                  <a:moveTo>
                    <a:pt x="882607" y="0"/>
                  </a:moveTo>
                  <a:lnTo>
                    <a:pt x="1765215" y="334023"/>
                  </a:lnTo>
                  <a:lnTo>
                    <a:pt x="1765215" y="1201714"/>
                  </a:lnTo>
                  <a:lnTo>
                    <a:pt x="882607" y="1535737"/>
                  </a:lnTo>
                  <a:lnTo>
                    <a:pt x="0" y="1201714"/>
                  </a:lnTo>
                  <a:lnTo>
                    <a:pt x="0" y="334023"/>
                  </a:lnTo>
                  <a:lnTo>
                    <a:pt x="882607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2189" tIns="377949" rIns="342189" bIns="377949" numCol="1" spcCol="1270" anchor="ctr" anchorCtr="0">
              <a:noAutofit/>
            </a:bodyPr>
            <a:lstStyle/>
            <a:p>
              <a:pPr lvl="0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/>
                <a:t>Outdoor Toilet Facilities	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18540205" y="3404147"/>
              <a:ext cx="1969980" cy="1059129"/>
            </a:xfrm>
            <a:custGeom>
              <a:avLst/>
              <a:gdLst>
                <a:gd name="connsiteX0" fmla="*/ 0 w 1969980"/>
                <a:gd name="connsiteY0" fmla="*/ 0 h 1059129"/>
                <a:gd name="connsiteX1" fmla="*/ 1969980 w 1969980"/>
                <a:gd name="connsiteY1" fmla="*/ 0 h 1059129"/>
                <a:gd name="connsiteX2" fmla="*/ 1969980 w 1969980"/>
                <a:gd name="connsiteY2" fmla="*/ 1059129 h 1059129"/>
                <a:gd name="connsiteX3" fmla="*/ 0 w 1969980"/>
                <a:gd name="connsiteY3" fmla="*/ 1059129 h 1059129"/>
                <a:gd name="connsiteX4" fmla="*/ 0 w 1969980"/>
                <a:gd name="connsiteY4" fmla="*/ 0 h 1059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9980" h="1059129">
                  <a:moveTo>
                    <a:pt x="0" y="0"/>
                  </a:moveTo>
                  <a:lnTo>
                    <a:pt x="1969980" y="0"/>
                  </a:lnTo>
                  <a:lnTo>
                    <a:pt x="1969980" y="1059129"/>
                  </a:lnTo>
                  <a:lnTo>
                    <a:pt x="0" y="105912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/>
            </a:p>
          </p:txBody>
        </p:sp>
        <p:sp>
          <p:nvSpPr>
            <p:cNvPr id="9" name="Freeform 8"/>
            <p:cNvSpPr/>
            <p:nvPr/>
          </p:nvSpPr>
          <p:spPr>
            <a:xfrm>
              <a:off x="13596938" y="2679896"/>
              <a:ext cx="3198295" cy="2041808"/>
            </a:xfrm>
            <a:custGeom>
              <a:avLst/>
              <a:gdLst>
                <a:gd name="connsiteX0" fmla="*/ 0 w 1765215"/>
                <a:gd name="connsiteY0" fmla="*/ 767869 h 1535737"/>
                <a:gd name="connsiteX1" fmla="*/ 383934 w 1765215"/>
                <a:gd name="connsiteY1" fmla="*/ 0 h 1535737"/>
                <a:gd name="connsiteX2" fmla="*/ 1381281 w 1765215"/>
                <a:gd name="connsiteY2" fmla="*/ 0 h 1535737"/>
                <a:gd name="connsiteX3" fmla="*/ 1765215 w 1765215"/>
                <a:gd name="connsiteY3" fmla="*/ 767869 h 1535737"/>
                <a:gd name="connsiteX4" fmla="*/ 1381281 w 1765215"/>
                <a:gd name="connsiteY4" fmla="*/ 1535737 h 1535737"/>
                <a:gd name="connsiteX5" fmla="*/ 383934 w 1765215"/>
                <a:gd name="connsiteY5" fmla="*/ 1535737 h 1535737"/>
                <a:gd name="connsiteX6" fmla="*/ 0 w 1765215"/>
                <a:gd name="connsiteY6" fmla="*/ 767869 h 1535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5215" h="1535737">
                  <a:moveTo>
                    <a:pt x="882607" y="0"/>
                  </a:moveTo>
                  <a:lnTo>
                    <a:pt x="1765215" y="334023"/>
                  </a:lnTo>
                  <a:lnTo>
                    <a:pt x="1765215" y="1201714"/>
                  </a:lnTo>
                  <a:lnTo>
                    <a:pt x="882607" y="1535737"/>
                  </a:lnTo>
                  <a:lnTo>
                    <a:pt x="0" y="1201714"/>
                  </a:lnTo>
                  <a:lnTo>
                    <a:pt x="0" y="334023"/>
                  </a:lnTo>
                  <a:lnTo>
                    <a:pt x="882607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9319" tIns="275079" rIns="239319" bIns="275079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/>
                <a:t>Skateboard Parks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13596937" y="4721705"/>
              <a:ext cx="3198295" cy="1592930"/>
            </a:xfrm>
            <a:custGeom>
              <a:avLst/>
              <a:gdLst>
                <a:gd name="connsiteX0" fmla="*/ 0 w 1765215"/>
                <a:gd name="connsiteY0" fmla="*/ 767869 h 1535737"/>
                <a:gd name="connsiteX1" fmla="*/ 383934 w 1765215"/>
                <a:gd name="connsiteY1" fmla="*/ 0 h 1535737"/>
                <a:gd name="connsiteX2" fmla="*/ 1381281 w 1765215"/>
                <a:gd name="connsiteY2" fmla="*/ 0 h 1535737"/>
                <a:gd name="connsiteX3" fmla="*/ 1765215 w 1765215"/>
                <a:gd name="connsiteY3" fmla="*/ 767869 h 1535737"/>
                <a:gd name="connsiteX4" fmla="*/ 1381281 w 1765215"/>
                <a:gd name="connsiteY4" fmla="*/ 1535737 h 1535737"/>
                <a:gd name="connsiteX5" fmla="*/ 383934 w 1765215"/>
                <a:gd name="connsiteY5" fmla="*/ 1535737 h 1535737"/>
                <a:gd name="connsiteX6" fmla="*/ 0 w 1765215"/>
                <a:gd name="connsiteY6" fmla="*/ 767869 h 1535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5215" h="1535737">
                  <a:moveTo>
                    <a:pt x="882607" y="0"/>
                  </a:moveTo>
                  <a:lnTo>
                    <a:pt x="1765215" y="334023"/>
                  </a:lnTo>
                  <a:lnTo>
                    <a:pt x="1765215" y="1201714"/>
                  </a:lnTo>
                  <a:lnTo>
                    <a:pt x="882607" y="1535737"/>
                  </a:lnTo>
                  <a:lnTo>
                    <a:pt x="0" y="1201714"/>
                  </a:lnTo>
                  <a:lnTo>
                    <a:pt x="0" y="334023"/>
                  </a:lnTo>
                  <a:lnTo>
                    <a:pt x="882607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60299" tIns="496059" rIns="460299" bIns="496059" numCol="1" spcCol="1270" anchor="ctr" anchorCtr="0">
              <a:noAutofit/>
            </a:bodyPr>
            <a:lstStyle/>
            <a:p>
              <a:pPr lvl="0"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/>
                <a:t>Community Gardens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4155410" y="4902462"/>
              <a:ext cx="1906432" cy="105912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IE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7783987" y="4631324"/>
              <a:ext cx="3219569" cy="1683310"/>
            </a:xfrm>
            <a:custGeom>
              <a:avLst/>
              <a:gdLst>
                <a:gd name="connsiteX0" fmla="*/ 0 w 1765215"/>
                <a:gd name="connsiteY0" fmla="*/ 767869 h 1535737"/>
                <a:gd name="connsiteX1" fmla="*/ 383934 w 1765215"/>
                <a:gd name="connsiteY1" fmla="*/ 0 h 1535737"/>
                <a:gd name="connsiteX2" fmla="*/ 1381281 w 1765215"/>
                <a:gd name="connsiteY2" fmla="*/ 0 h 1535737"/>
                <a:gd name="connsiteX3" fmla="*/ 1765215 w 1765215"/>
                <a:gd name="connsiteY3" fmla="*/ 767869 h 1535737"/>
                <a:gd name="connsiteX4" fmla="*/ 1381281 w 1765215"/>
                <a:gd name="connsiteY4" fmla="*/ 1535737 h 1535737"/>
                <a:gd name="connsiteX5" fmla="*/ 383934 w 1765215"/>
                <a:gd name="connsiteY5" fmla="*/ 1535737 h 1535737"/>
                <a:gd name="connsiteX6" fmla="*/ 0 w 1765215"/>
                <a:gd name="connsiteY6" fmla="*/ 767869 h 1535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5215" h="1535737">
                  <a:moveTo>
                    <a:pt x="882607" y="0"/>
                  </a:moveTo>
                  <a:lnTo>
                    <a:pt x="1765215" y="334023"/>
                  </a:lnTo>
                  <a:lnTo>
                    <a:pt x="1765215" y="1201714"/>
                  </a:lnTo>
                  <a:lnTo>
                    <a:pt x="882607" y="1535737"/>
                  </a:lnTo>
                  <a:lnTo>
                    <a:pt x="0" y="1201714"/>
                  </a:lnTo>
                  <a:lnTo>
                    <a:pt x="0" y="334023"/>
                  </a:lnTo>
                  <a:lnTo>
                    <a:pt x="882607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9319" tIns="275079" rIns="239319" bIns="275079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/>
                <a:t>Sensory Gardens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7744210" y="6314635"/>
              <a:ext cx="3259346" cy="1489839"/>
            </a:xfrm>
            <a:custGeom>
              <a:avLst/>
              <a:gdLst>
                <a:gd name="connsiteX0" fmla="*/ 0 w 1765215"/>
                <a:gd name="connsiteY0" fmla="*/ 767869 h 1535737"/>
                <a:gd name="connsiteX1" fmla="*/ 383934 w 1765215"/>
                <a:gd name="connsiteY1" fmla="*/ 0 h 1535737"/>
                <a:gd name="connsiteX2" fmla="*/ 1381281 w 1765215"/>
                <a:gd name="connsiteY2" fmla="*/ 0 h 1535737"/>
                <a:gd name="connsiteX3" fmla="*/ 1765215 w 1765215"/>
                <a:gd name="connsiteY3" fmla="*/ 767869 h 1535737"/>
                <a:gd name="connsiteX4" fmla="*/ 1381281 w 1765215"/>
                <a:gd name="connsiteY4" fmla="*/ 1535737 h 1535737"/>
                <a:gd name="connsiteX5" fmla="*/ 383934 w 1765215"/>
                <a:gd name="connsiteY5" fmla="*/ 1535737 h 1535737"/>
                <a:gd name="connsiteX6" fmla="*/ 0 w 1765215"/>
                <a:gd name="connsiteY6" fmla="*/ 767869 h 1535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5215" h="1535737">
                  <a:moveTo>
                    <a:pt x="882607" y="0"/>
                  </a:moveTo>
                  <a:lnTo>
                    <a:pt x="1765215" y="334023"/>
                  </a:lnTo>
                  <a:lnTo>
                    <a:pt x="1765215" y="1201714"/>
                  </a:lnTo>
                  <a:lnTo>
                    <a:pt x="882607" y="1535737"/>
                  </a:lnTo>
                  <a:lnTo>
                    <a:pt x="0" y="1201714"/>
                  </a:lnTo>
                  <a:lnTo>
                    <a:pt x="0" y="334023"/>
                  </a:lnTo>
                  <a:lnTo>
                    <a:pt x="882607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60299" tIns="496060" rIns="460299" bIns="496059" numCol="1" spcCol="1270" anchor="ctr" anchorCtr="0">
              <a:noAutofit/>
            </a:bodyPr>
            <a:lstStyle/>
            <a:p>
              <a:pPr lvl="0"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/>
                <a:t>Spectator Stands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540205" y="6400777"/>
              <a:ext cx="1969980" cy="105912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IE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3596938" y="6409250"/>
              <a:ext cx="3238070" cy="1403699"/>
            </a:xfrm>
            <a:custGeom>
              <a:avLst/>
              <a:gdLst>
                <a:gd name="connsiteX0" fmla="*/ 0 w 1765215"/>
                <a:gd name="connsiteY0" fmla="*/ 767869 h 1535737"/>
                <a:gd name="connsiteX1" fmla="*/ 383934 w 1765215"/>
                <a:gd name="connsiteY1" fmla="*/ 0 h 1535737"/>
                <a:gd name="connsiteX2" fmla="*/ 1381281 w 1765215"/>
                <a:gd name="connsiteY2" fmla="*/ 0 h 1535737"/>
                <a:gd name="connsiteX3" fmla="*/ 1765215 w 1765215"/>
                <a:gd name="connsiteY3" fmla="*/ 767869 h 1535737"/>
                <a:gd name="connsiteX4" fmla="*/ 1381281 w 1765215"/>
                <a:gd name="connsiteY4" fmla="*/ 1535737 h 1535737"/>
                <a:gd name="connsiteX5" fmla="*/ 383934 w 1765215"/>
                <a:gd name="connsiteY5" fmla="*/ 1535737 h 1535737"/>
                <a:gd name="connsiteX6" fmla="*/ 0 w 1765215"/>
                <a:gd name="connsiteY6" fmla="*/ 767869 h 1535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5215" h="1535737">
                  <a:moveTo>
                    <a:pt x="882607" y="0"/>
                  </a:moveTo>
                  <a:lnTo>
                    <a:pt x="1765215" y="334023"/>
                  </a:lnTo>
                  <a:lnTo>
                    <a:pt x="1765215" y="1201714"/>
                  </a:lnTo>
                  <a:lnTo>
                    <a:pt x="882607" y="1535737"/>
                  </a:lnTo>
                  <a:lnTo>
                    <a:pt x="0" y="1201714"/>
                  </a:lnTo>
                  <a:lnTo>
                    <a:pt x="0" y="334023"/>
                  </a:lnTo>
                  <a:lnTo>
                    <a:pt x="882607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9319" tIns="275079" rIns="239319" bIns="275079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/>
                <a:t>Playgrounds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13613142" y="7804476"/>
              <a:ext cx="3221867" cy="1765215"/>
            </a:xfrm>
            <a:custGeom>
              <a:avLst/>
              <a:gdLst>
                <a:gd name="connsiteX0" fmla="*/ 0 w 1765215"/>
                <a:gd name="connsiteY0" fmla="*/ 767869 h 1535737"/>
                <a:gd name="connsiteX1" fmla="*/ 383934 w 1765215"/>
                <a:gd name="connsiteY1" fmla="*/ 0 h 1535737"/>
                <a:gd name="connsiteX2" fmla="*/ 1381281 w 1765215"/>
                <a:gd name="connsiteY2" fmla="*/ 0 h 1535737"/>
                <a:gd name="connsiteX3" fmla="*/ 1765215 w 1765215"/>
                <a:gd name="connsiteY3" fmla="*/ 767869 h 1535737"/>
                <a:gd name="connsiteX4" fmla="*/ 1381281 w 1765215"/>
                <a:gd name="connsiteY4" fmla="*/ 1535737 h 1535737"/>
                <a:gd name="connsiteX5" fmla="*/ 383934 w 1765215"/>
                <a:gd name="connsiteY5" fmla="*/ 1535737 h 1535737"/>
                <a:gd name="connsiteX6" fmla="*/ 0 w 1765215"/>
                <a:gd name="connsiteY6" fmla="*/ 767869 h 1535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5215" h="1535737">
                  <a:moveTo>
                    <a:pt x="882607" y="0"/>
                  </a:moveTo>
                  <a:lnTo>
                    <a:pt x="1765215" y="334023"/>
                  </a:lnTo>
                  <a:lnTo>
                    <a:pt x="1765215" y="1201714"/>
                  </a:lnTo>
                  <a:lnTo>
                    <a:pt x="882607" y="1535737"/>
                  </a:lnTo>
                  <a:lnTo>
                    <a:pt x="0" y="1201714"/>
                  </a:lnTo>
                  <a:lnTo>
                    <a:pt x="0" y="334023"/>
                  </a:lnTo>
                  <a:lnTo>
                    <a:pt x="882607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60299" tIns="496059" rIns="460299" bIns="496059" numCol="1" spcCol="1270" anchor="ctr" anchorCtr="0">
              <a:noAutofit/>
            </a:bodyPr>
            <a:lstStyle/>
            <a:p>
              <a:pPr lvl="0"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/>
            </a:p>
            <a:p>
              <a:pPr lvl="0"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/>
                <a:t>Community Gyms</a:t>
              </a:r>
              <a:r>
                <a:rPr lang="en-US" sz="3600" kern="1200"/>
                <a:t>	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4155410" y="7899092"/>
              <a:ext cx="1906432" cy="105912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IE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7744210" y="7804474"/>
              <a:ext cx="3219569" cy="1679073"/>
            </a:xfrm>
            <a:custGeom>
              <a:avLst/>
              <a:gdLst>
                <a:gd name="connsiteX0" fmla="*/ 0 w 1765215"/>
                <a:gd name="connsiteY0" fmla="*/ 767869 h 1535737"/>
                <a:gd name="connsiteX1" fmla="*/ 383934 w 1765215"/>
                <a:gd name="connsiteY1" fmla="*/ 0 h 1535737"/>
                <a:gd name="connsiteX2" fmla="*/ 1381281 w 1765215"/>
                <a:gd name="connsiteY2" fmla="*/ 0 h 1535737"/>
                <a:gd name="connsiteX3" fmla="*/ 1765215 w 1765215"/>
                <a:gd name="connsiteY3" fmla="*/ 767869 h 1535737"/>
                <a:gd name="connsiteX4" fmla="*/ 1381281 w 1765215"/>
                <a:gd name="connsiteY4" fmla="*/ 1535737 h 1535737"/>
                <a:gd name="connsiteX5" fmla="*/ 383934 w 1765215"/>
                <a:gd name="connsiteY5" fmla="*/ 1535737 h 1535737"/>
                <a:gd name="connsiteX6" fmla="*/ 0 w 1765215"/>
                <a:gd name="connsiteY6" fmla="*/ 767869 h 1535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5215" h="1535737">
                  <a:moveTo>
                    <a:pt x="882607" y="0"/>
                  </a:moveTo>
                  <a:lnTo>
                    <a:pt x="1765215" y="334023"/>
                  </a:lnTo>
                  <a:lnTo>
                    <a:pt x="1765215" y="1201714"/>
                  </a:lnTo>
                  <a:lnTo>
                    <a:pt x="882607" y="1535737"/>
                  </a:lnTo>
                  <a:lnTo>
                    <a:pt x="0" y="1201714"/>
                  </a:lnTo>
                  <a:lnTo>
                    <a:pt x="0" y="334023"/>
                  </a:lnTo>
                  <a:lnTo>
                    <a:pt x="882607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9319" tIns="275079" rIns="239319" bIns="275079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/>
                <a:t>Car Parking Facilities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17783986" y="9569691"/>
              <a:ext cx="3219569" cy="2436706"/>
            </a:xfrm>
            <a:custGeom>
              <a:avLst/>
              <a:gdLst>
                <a:gd name="connsiteX0" fmla="*/ 0 w 1765215"/>
                <a:gd name="connsiteY0" fmla="*/ 767869 h 1535737"/>
                <a:gd name="connsiteX1" fmla="*/ 383934 w 1765215"/>
                <a:gd name="connsiteY1" fmla="*/ 0 h 1535737"/>
                <a:gd name="connsiteX2" fmla="*/ 1381281 w 1765215"/>
                <a:gd name="connsiteY2" fmla="*/ 0 h 1535737"/>
                <a:gd name="connsiteX3" fmla="*/ 1765215 w 1765215"/>
                <a:gd name="connsiteY3" fmla="*/ 767869 h 1535737"/>
                <a:gd name="connsiteX4" fmla="*/ 1381281 w 1765215"/>
                <a:gd name="connsiteY4" fmla="*/ 1535737 h 1535737"/>
                <a:gd name="connsiteX5" fmla="*/ 383934 w 1765215"/>
                <a:gd name="connsiteY5" fmla="*/ 1535737 h 1535737"/>
                <a:gd name="connsiteX6" fmla="*/ 0 w 1765215"/>
                <a:gd name="connsiteY6" fmla="*/ 767869 h 1535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5215" h="1535737">
                  <a:moveTo>
                    <a:pt x="882607" y="0"/>
                  </a:moveTo>
                  <a:lnTo>
                    <a:pt x="1765215" y="334023"/>
                  </a:lnTo>
                  <a:lnTo>
                    <a:pt x="1765215" y="1201714"/>
                  </a:lnTo>
                  <a:lnTo>
                    <a:pt x="882607" y="1535737"/>
                  </a:lnTo>
                  <a:lnTo>
                    <a:pt x="0" y="1201714"/>
                  </a:lnTo>
                  <a:lnTo>
                    <a:pt x="0" y="334023"/>
                  </a:lnTo>
                  <a:lnTo>
                    <a:pt x="882607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2189" tIns="377949" rIns="342189" bIns="377949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/>
                <a:t>Basketball</a:t>
              </a:r>
            </a:p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/>
                <a:t>/Tennis Courts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18540205" y="9397407"/>
              <a:ext cx="1969980" cy="1059129"/>
            </a:xfrm>
            <a:custGeom>
              <a:avLst/>
              <a:gdLst>
                <a:gd name="connsiteX0" fmla="*/ 0 w 1969980"/>
                <a:gd name="connsiteY0" fmla="*/ 0 h 1059129"/>
                <a:gd name="connsiteX1" fmla="*/ 1969980 w 1969980"/>
                <a:gd name="connsiteY1" fmla="*/ 0 h 1059129"/>
                <a:gd name="connsiteX2" fmla="*/ 1969980 w 1969980"/>
                <a:gd name="connsiteY2" fmla="*/ 1059129 h 1059129"/>
                <a:gd name="connsiteX3" fmla="*/ 0 w 1969980"/>
                <a:gd name="connsiteY3" fmla="*/ 1059129 h 1059129"/>
                <a:gd name="connsiteX4" fmla="*/ 0 w 1969980"/>
                <a:gd name="connsiteY4" fmla="*/ 0 h 1059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9980" h="1059129">
                  <a:moveTo>
                    <a:pt x="0" y="0"/>
                  </a:moveTo>
                  <a:lnTo>
                    <a:pt x="1969980" y="0"/>
                  </a:lnTo>
                  <a:lnTo>
                    <a:pt x="1969980" y="1059129"/>
                  </a:lnTo>
                  <a:lnTo>
                    <a:pt x="0" y="105912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3608887" y="9608526"/>
              <a:ext cx="3343582" cy="2397871"/>
            </a:xfrm>
            <a:custGeom>
              <a:avLst/>
              <a:gdLst>
                <a:gd name="connsiteX0" fmla="*/ 0 w 1765215"/>
                <a:gd name="connsiteY0" fmla="*/ 767869 h 1535737"/>
                <a:gd name="connsiteX1" fmla="*/ 383934 w 1765215"/>
                <a:gd name="connsiteY1" fmla="*/ 0 h 1535737"/>
                <a:gd name="connsiteX2" fmla="*/ 1381281 w 1765215"/>
                <a:gd name="connsiteY2" fmla="*/ 0 h 1535737"/>
                <a:gd name="connsiteX3" fmla="*/ 1765215 w 1765215"/>
                <a:gd name="connsiteY3" fmla="*/ 767869 h 1535737"/>
                <a:gd name="connsiteX4" fmla="*/ 1381281 w 1765215"/>
                <a:gd name="connsiteY4" fmla="*/ 1535737 h 1535737"/>
                <a:gd name="connsiteX5" fmla="*/ 383934 w 1765215"/>
                <a:gd name="connsiteY5" fmla="*/ 1535737 h 1535737"/>
                <a:gd name="connsiteX6" fmla="*/ 0 w 1765215"/>
                <a:gd name="connsiteY6" fmla="*/ 767869 h 1535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5215" h="1535737">
                  <a:moveTo>
                    <a:pt x="882607" y="0"/>
                  </a:moveTo>
                  <a:lnTo>
                    <a:pt x="1765215" y="334023"/>
                  </a:lnTo>
                  <a:lnTo>
                    <a:pt x="1765215" y="1201714"/>
                  </a:lnTo>
                  <a:lnTo>
                    <a:pt x="882607" y="1535737"/>
                  </a:lnTo>
                  <a:lnTo>
                    <a:pt x="0" y="1201714"/>
                  </a:lnTo>
                  <a:lnTo>
                    <a:pt x="0" y="334023"/>
                  </a:lnTo>
                  <a:lnTo>
                    <a:pt x="882607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9319" tIns="275079" rIns="239319" bIns="275079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/>
                <a:t>Small Scale Renovation Works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14155410" y="10895721"/>
              <a:ext cx="1906432" cy="1059129"/>
            </a:xfrm>
            <a:custGeom>
              <a:avLst/>
              <a:gdLst>
                <a:gd name="connsiteX0" fmla="*/ 0 w 1906432"/>
                <a:gd name="connsiteY0" fmla="*/ 0 h 1059129"/>
                <a:gd name="connsiteX1" fmla="*/ 1906432 w 1906432"/>
                <a:gd name="connsiteY1" fmla="*/ 0 h 1059129"/>
                <a:gd name="connsiteX2" fmla="*/ 1906432 w 1906432"/>
                <a:gd name="connsiteY2" fmla="*/ 1059129 h 1059129"/>
                <a:gd name="connsiteX3" fmla="*/ 0 w 1906432"/>
                <a:gd name="connsiteY3" fmla="*/ 1059129 h 1059129"/>
                <a:gd name="connsiteX4" fmla="*/ 0 w 1906432"/>
                <a:gd name="connsiteY4" fmla="*/ 0 h 1059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6432" h="1059129">
                  <a:moveTo>
                    <a:pt x="0" y="0"/>
                  </a:moveTo>
                  <a:lnTo>
                    <a:pt x="1906432" y="0"/>
                  </a:lnTo>
                  <a:lnTo>
                    <a:pt x="1906432" y="1059129"/>
                  </a:lnTo>
                  <a:lnTo>
                    <a:pt x="0" y="105912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3001874372"/>
      </p:ext>
    </p:extLst>
  </p:cSld>
  <p:clrMapOvr>
    <a:masterClrMapping/>
  </p:clrMapOvr>
  <p:transition spd="med" advTm="4539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93294-50FA-541F-331A-D7AC90B5F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Projects Funded Under Clár</a:t>
            </a:r>
            <a:endParaRPr lang="en-IE" sz="600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77EBBF-90AA-0D9C-3B90-0FB4C16115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>
            <a:normAutofit fontScale="55000" lnSpcReduction="20000"/>
          </a:bodyPr>
          <a:lstStyle/>
          <a:p>
            <a:pPr algn="l"/>
            <a:endParaRPr lang="en-IE" sz="66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Handball alleys/tennis courts/basketball courts/cricket grounds/ outdoor bowling areas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IE" sz="6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Community gyms</a:t>
            </a:r>
            <a:r>
              <a:rPr lang="en-IE" sz="6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/community cinemas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Sensory gardens</a:t>
            </a:r>
            <a:r>
              <a:rPr lang="en-US" sz="6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/Community gardens/ allotments/ biodiversity planting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Access to unique local heritage sites / areas of natural beauty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Enhanced outdoor toilet and changing facilities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IE" sz="6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Car parking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Community </a:t>
            </a:r>
            <a:r>
              <a:rPr lang="en-US" sz="6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focussed</a:t>
            </a:r>
            <a:r>
              <a:rPr lang="en-US" sz="6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traffic safety measures </a:t>
            </a:r>
            <a:endParaRPr lang="en-IE" sz="66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Improving </a:t>
            </a:r>
            <a:r>
              <a:rPr lang="en-US" sz="6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access at sports grounds </a:t>
            </a:r>
            <a:r>
              <a:rPr lang="en-US" sz="6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e.g. development/upgrade of </a:t>
            </a:r>
            <a:r>
              <a:rPr lang="en-US" sz="6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spectator stands </a:t>
            </a:r>
            <a:r>
              <a:rPr lang="en-US" sz="6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at local sports grounds with a particular focus on improving access for people of all abilities and ages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Toilets/showers in community facilities </a:t>
            </a:r>
            <a:r>
              <a:rPr lang="en-US" sz="6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but not sports team changing rooms or showers.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IE" sz="6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439C3A-F4E1-63F5-A174-E17B954740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62500" lnSpcReduction="20000"/>
          </a:bodyPr>
          <a:lstStyle/>
          <a:p>
            <a:pPr algn="l"/>
            <a:endParaRPr lang="en-IE" sz="66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Small scale </a:t>
            </a:r>
            <a:r>
              <a:rPr lang="en-US" sz="6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renovation works </a:t>
            </a:r>
            <a:r>
              <a:rPr lang="en-US" sz="6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to community facilities open to the wider community such as community </a:t>
            </a:r>
            <a:r>
              <a:rPr lang="en-US" sz="6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centres</a:t>
            </a:r>
            <a:r>
              <a:rPr lang="en-US" sz="6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/sports </a:t>
            </a:r>
            <a:r>
              <a:rPr lang="en-US" sz="6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centres</a:t>
            </a:r>
            <a:r>
              <a:rPr lang="en-US" sz="6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/clubhouses of sporting groups/youth </a:t>
            </a:r>
            <a:r>
              <a:rPr lang="en-US" sz="6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centres</a:t>
            </a:r>
            <a:r>
              <a:rPr lang="en-US" sz="6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/men’s sheds etc. This includes external works such as </a:t>
            </a:r>
            <a:r>
              <a:rPr lang="en-US" sz="6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parking and accessibility enhancements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Multi-use gaming areas (</a:t>
            </a:r>
            <a:r>
              <a:rPr lang="en-US" sz="6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MUGAs)/Astro-turf </a:t>
            </a:r>
            <a:r>
              <a:rPr lang="en-US" sz="6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facilities including upgrades (see information box in respect of astro turf surfaces below)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Playgrounds/skateboard parks/pump </a:t>
            </a:r>
            <a:r>
              <a:rPr lang="en-US" sz="6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tracks/cycling tracks/teenage spaces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IE" sz="6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Walking/running /athletics tracks </a:t>
            </a:r>
          </a:p>
          <a:p>
            <a:endParaRPr lang="en-IE" sz="6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560095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tandard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Department branded PPT Template [Read-Only]" id="{3DB61A4E-8B99-47FA-B878-9E8640397F6B}" vid="{1BF942ED-5A72-400D-B6DA-504FC4FAE3EB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6746D045D83F49B7F5A3D2875FDA50" ma:contentTypeVersion="26" ma:contentTypeDescription="Create a new document." ma:contentTypeScope="" ma:versionID="270cc6f03055ebed8bfdb8b08776f5c1">
  <xsd:schema xmlns:xsd="http://www.w3.org/2001/XMLSchema" xmlns:xs="http://www.w3.org/2001/XMLSchema" xmlns:p="http://schemas.microsoft.com/office/2006/metadata/properties" xmlns:ns1="http://schemas.microsoft.com/sharepoint/v3" xmlns:ns2="7989ac92-526a-4545-8f98-43b7232f8dbf" xmlns:ns3="b6d7fdcd-d805-4ab0-adf1-ea53e91d95ea" targetNamespace="http://schemas.microsoft.com/office/2006/metadata/properties" ma:root="true" ma:fieldsID="f73e6c5ef47c6b72e00107375c4b6af9" ns1:_="" ns2:_="" ns3:_="">
    <xsd:import namespace="http://schemas.microsoft.com/sharepoint/v3"/>
    <xsd:import namespace="7989ac92-526a-4545-8f98-43b7232f8dbf"/>
    <xsd:import namespace="b6d7fdcd-d805-4ab0-adf1-ea53e91d95ea"/>
    <xsd:element name="properties">
      <xsd:complexType>
        <xsd:sequence>
          <xsd:element name="documentManagement">
            <xsd:complexType>
              <xsd:all>
                <xsd:element ref="ns2:VersionInformation" minOccurs="0"/>
                <xsd:element ref="ns2:_x0074_yo0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_Flow_SignoffStatus" minOccurs="0"/>
                <xsd:element ref="ns2:MediaServiceBillingMetadata" minOccurs="0"/>
                <xsd:element ref="ns2:Im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89ac92-526a-4545-8f98-43b7232f8dbf" elementFormDefault="qualified">
    <xsd:import namespace="http://schemas.microsoft.com/office/2006/documentManagement/types"/>
    <xsd:import namespace="http://schemas.microsoft.com/office/infopath/2007/PartnerControls"/>
    <xsd:element name="VersionInformation" ma:index="2" nillable="true" ma:displayName="Version Information" ma:description="Draft " ma:format="Dropdown" ma:internalName="VersionInformation" ma:readOnly="false">
      <xsd:simpleType>
        <xsd:restriction base="dms:Text">
          <xsd:maxLength value="255"/>
        </xsd:restriction>
      </xsd:simpleType>
    </xsd:element>
    <xsd:element name="_x0074_yo0" ma:index="3" nillable="true" ma:displayName="Text" ma:description="Building Acquisition Measure " ma:format="Dropdown" ma:internalName="_x0074_yo0">
      <xsd:simpleType>
        <xsd:restriction base="dms:Text">
          <xsd:maxLength value="255"/>
        </xsd:restriction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MediaServiceAutoTags" ma:index="12" nillable="true" ma:displayName="Tags" ma:hidden="true" ma:internalName="MediaServiceAutoTags" ma:readOnly="true">
      <xsd:simpleType>
        <xsd:restriction base="dms:Text"/>
      </xsd:simpleType>
    </xsd:element>
    <xsd:element name="MediaServiceOCR" ma:index="13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hidden="true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c344f4e2-0cd0-4c8d-bab7-204c449a3d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30" nillable="true" ma:displayName="Sign-off status" ma:internalName="Sign_x002d_off_x0020_status">
      <xsd:simpleType>
        <xsd:restriction base="dms:Text"/>
      </xsd:simpleType>
    </xsd:element>
    <xsd:element name="MediaServiceBillingMetadata" ma:index="31" nillable="true" ma:displayName="MediaServiceBillingMetadata" ma:hidden="true" ma:internalName="MediaServiceBillingMetadata" ma:readOnly="true">
      <xsd:simpleType>
        <xsd:restriction base="dms:Note"/>
      </xsd:simpleType>
    </xsd:element>
    <xsd:element name="Image" ma:index="32" nillable="true" ma:displayName="Image" ma:format="Thumbnail" ma:internalName="Imag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7fdcd-d805-4ab0-adf1-ea53e91d95e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7" nillable="true" ma:displayName="Taxonomy Catch All Column" ma:hidden="true" ma:list="{1aded68f-f362-4124-b31c-7ea58f60ca25}" ma:internalName="TaxCatchAll" ma:readOnly="false" ma:showField="CatchAllData" ma:web="b6d7fdcd-d805-4ab0-adf1-ea53e91d95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6d7fdcd-d805-4ab0-adf1-ea53e91d95ea" xsi:nil="true"/>
    <VersionInformation xmlns="7989ac92-526a-4545-8f98-43b7232f8dbf" xsi:nil="true"/>
    <_ip_UnifiedCompliancePolicyUIAction xmlns="http://schemas.microsoft.com/sharepoint/v3" xsi:nil="true"/>
    <_x0074_yo0 xmlns="7989ac92-526a-4545-8f98-43b7232f8dbf" xsi:nil="true"/>
    <_ip_UnifiedCompliancePolicyProperties xmlns="http://schemas.microsoft.com/sharepoint/v3" xsi:nil="true"/>
    <lcf76f155ced4ddcb4097134ff3c332f xmlns="7989ac92-526a-4545-8f98-43b7232f8dbf">
      <Terms xmlns="http://schemas.microsoft.com/office/infopath/2007/PartnerControls"/>
    </lcf76f155ced4ddcb4097134ff3c332f>
    <_Flow_SignoffStatus xmlns="7989ac92-526a-4545-8f98-43b7232f8dbf" xsi:nil="true"/>
    <Image xmlns="7989ac92-526a-4545-8f98-43b7232f8dbf" xsi:nil="true"/>
  </documentManagement>
</p:properties>
</file>

<file path=customXml/itemProps1.xml><?xml version="1.0" encoding="utf-8"?>
<ds:datastoreItem xmlns:ds="http://schemas.openxmlformats.org/officeDocument/2006/customXml" ds:itemID="{1CA9FFC1-40C2-429A-AF51-79F02395A6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50BCCF-2D53-46F5-BE96-50A8BB5417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989ac92-526a-4545-8f98-43b7232f8dbf"/>
    <ds:schemaRef ds:uri="b6d7fdcd-d805-4ab0-adf1-ea53e91d95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D2A03BF-213B-4F02-982A-BB1D66CFBB00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metadata/properties"/>
    <ds:schemaRef ds:uri="b6d7fdcd-d805-4ab0-adf1-ea53e91d95ea"/>
    <ds:schemaRef ds:uri="7989ac92-526a-4545-8f98-43b7232f8dbf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Department branded PPT Template</Template>
  <TotalTime>153</TotalTime>
  <Words>1604</Words>
  <Application>Microsoft Office PowerPoint</Application>
  <PresentationFormat>Custom</PresentationFormat>
  <Paragraphs>172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.AppleSystemUIFont</vt:lpstr>
      <vt:lpstr>Arial</vt:lpstr>
      <vt:lpstr>Calibri</vt:lpstr>
      <vt:lpstr>Georgia</vt:lpstr>
      <vt:lpstr>Helvetica Neue</vt:lpstr>
      <vt:lpstr>Open Sans</vt:lpstr>
      <vt:lpstr>Times New Roman</vt:lpstr>
      <vt:lpstr>Standard</vt:lpstr>
      <vt:lpstr>PowerPoint Presentation</vt:lpstr>
      <vt:lpstr>Webinar MARCH 24TH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Projects Funded Under Clár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ASSESSMENT</vt:lpstr>
      <vt:lpstr>Selection Criteria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CLÁR   Presentation to Local Authorities</dc:title>
  <dc:creator>Edel Healy  (DRCD)</dc:creator>
  <cp:lastModifiedBy>Morven Brooks</cp:lastModifiedBy>
  <cp:revision>21</cp:revision>
  <cp:lastPrinted>2020-06-16T09:09:13Z</cp:lastPrinted>
  <dcterms:created xsi:type="dcterms:W3CDTF">2020-06-10T11:32:27Z</dcterms:created>
  <dcterms:modified xsi:type="dcterms:W3CDTF">2026-04-20T13:25:46Z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0x0101004A6746D045D83F49B7F5A3D2875FDA50</vt:lpwstr>
  </property>
  <property fmtid="{D5CDD505-2E9C-101B-9397-08002B2CF9AE}" pid="3" name="eDocs_SecurityClassification">
    <vt:lpwstr>1;#Unclassified|633aad03-fabf-442b-85c7-8209b03da9f6</vt:lpwstr>
  </property>
  <property fmtid="{D5CDD505-2E9C-101B-9397-08002B2CF9AE}" pid="4" name="_dlc_policyId">
    <vt:lpwstr>0x0101000BC94875665D404BB1351B53C41FD2C0|151133126</vt:lpwstr>
  </property>
  <property fmtid="{D5CDD505-2E9C-101B-9397-08002B2CF9AE}" pid="5" name="eDocs_SecurityClassificationTaxHTField0">
    <vt:lpwstr>Unclassified|633aad03-fabf-442b-85c7-8209b03da9f6</vt:lpwstr>
  </property>
  <property fmtid="{D5CDD505-2E9C-101B-9397-08002B2CF9AE}" pid="6" name="eDocs_Year">
    <vt:lpwstr>9;#2022|eac5391f-90f9-4da8-b8a4-638e16eca734</vt:lpwstr>
  </property>
  <property fmtid="{D5CDD505-2E9C-101B-9397-08002B2CF9AE}" pid="7" name="eDocs_SeriesSubSeries">
    <vt:lpwstr>3;#003|a2cfa2cd-16a8-4535-9276-2ca10c09600c</vt:lpwstr>
  </property>
  <property fmtid="{D5CDD505-2E9C-101B-9397-08002B2CF9AE}" pid="8" name="ItemRetentionFormula">
    <vt:lpwstr/>
  </property>
  <property fmtid="{D5CDD505-2E9C-101B-9397-08002B2CF9AE}" pid="9" name="eDocs_DocumentTopics">
    <vt:lpwstr/>
  </property>
  <property fmtid="{D5CDD505-2E9C-101B-9397-08002B2CF9AE}" pid="10" name="_dlc_LastRun">
    <vt:lpwstr>07/17/2021 23:08:56</vt:lpwstr>
  </property>
  <property fmtid="{D5CDD505-2E9C-101B-9397-08002B2CF9AE}" pid="11" name="_dlc_ItemStageId">
    <vt:lpwstr>1</vt:lpwstr>
  </property>
  <property fmtid="{D5CDD505-2E9C-101B-9397-08002B2CF9AE}" pid="12" name="eDocs_FileTopics">
    <vt:lpwstr>4;#Common|30441f8f-45f5-4ea5-8944-a47d1d4f4adb;#12;#Grants|3d5c7e3d-27e1-4180-b47e-3b60f6f15d44;#6;#Administration|69de52f0-4635-46fd-ab40-afe2eb3f944d</vt:lpwstr>
  </property>
  <property fmtid="{D5CDD505-2E9C-101B-9397-08002B2CF9AE}" pid="13" name="_docset_NoMedatataSyncRequired">
    <vt:lpwstr>False</vt:lpwstr>
  </property>
  <property fmtid="{D5CDD505-2E9C-101B-9397-08002B2CF9AE}" pid="14" name="MediaServiceImageTags">
    <vt:lpwstr/>
  </property>
</Properties>
</file>